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36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0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1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93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4293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28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34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9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2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2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3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0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1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D8BD707-D9CF-40AE-B4C6-C98DA3205C0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78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0850" y="1426210"/>
            <a:ext cx="8322309" cy="1992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69" y="326390"/>
            <a:ext cx="362712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50" b="0" u="none" spc="15" dirty="0" smtClean="0">
                <a:latin typeface="Times New Roman"/>
                <a:cs typeface="Times New Roman"/>
              </a:rPr>
              <a:t>WINDOW_DEACTIVATED</a:t>
            </a:r>
            <a:endParaRPr sz="21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69" y="636270"/>
            <a:ext cx="8088630" cy="536130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651510" marR="140970" indent="-267970">
              <a:lnSpc>
                <a:spcPct val="81400"/>
              </a:lnSpc>
              <a:spcBef>
                <a:spcPts val="545"/>
              </a:spcBef>
            </a:pPr>
            <a:r>
              <a:rPr sz="2475" spc="15" baseline="6734" dirty="0">
                <a:solidFill>
                  <a:srgbClr val="D58F3C"/>
                </a:solidFill>
                <a:latin typeface="UnDotum"/>
                <a:cs typeface="UnDotum"/>
              </a:rPr>
              <a:t> </a:t>
            </a:r>
            <a:r>
              <a:rPr sz="1950" spc="75" dirty="0">
                <a:solidFill>
                  <a:srgbClr val="FDF9C8"/>
                </a:solidFill>
                <a:latin typeface="Times New Roman"/>
                <a:cs typeface="Times New Roman"/>
              </a:rPr>
              <a:t>The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event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that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occurs </a:t>
            </a:r>
            <a:r>
              <a:rPr sz="1950" spc="95" dirty="0">
                <a:solidFill>
                  <a:srgbClr val="FDF9C8"/>
                </a:solidFill>
                <a:latin typeface="Times New Roman"/>
                <a:cs typeface="Times New Roman"/>
              </a:rPr>
              <a:t>when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the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window </a:t>
            </a:r>
            <a:r>
              <a:rPr sz="1950" spc="20" dirty="0">
                <a:solidFill>
                  <a:srgbClr val="FDF9C8"/>
                </a:solidFill>
                <a:latin typeface="Times New Roman"/>
                <a:cs typeface="Times New Roman"/>
              </a:rPr>
              <a:t>is </a:t>
            </a:r>
            <a:r>
              <a:rPr sz="1950" spc="60" dirty="0">
                <a:solidFill>
                  <a:srgbClr val="FDF9C8"/>
                </a:solidFill>
                <a:latin typeface="Times New Roman"/>
                <a:cs typeface="Times New Roman"/>
              </a:rPr>
              <a:t>deactivated—loses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the  </a:t>
            </a:r>
            <a:r>
              <a:rPr sz="1950" spc="40" dirty="0">
                <a:solidFill>
                  <a:srgbClr val="FDF9C8"/>
                </a:solidFill>
                <a:latin typeface="Times New Roman"/>
                <a:cs typeface="Times New Roman"/>
              </a:rPr>
              <a:t>focus,</a:t>
            </a:r>
            <a:r>
              <a:rPr sz="19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in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05" dirty="0">
                <a:solidFill>
                  <a:srgbClr val="FDF9C8"/>
                </a:solidFill>
                <a:latin typeface="Times New Roman"/>
                <a:cs typeface="Times New Roman"/>
              </a:rPr>
              <a:t>other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60" dirty="0">
                <a:solidFill>
                  <a:srgbClr val="FDF9C8"/>
                </a:solidFill>
                <a:latin typeface="Times New Roman"/>
                <a:cs typeface="Times New Roman"/>
              </a:rPr>
              <a:t>words.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30" dirty="0">
                <a:solidFill>
                  <a:srgbClr val="FDF9C8"/>
                </a:solidFill>
                <a:latin typeface="Times New Roman"/>
                <a:cs typeface="Times New Roman"/>
              </a:rPr>
              <a:t>Clicking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on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10" dirty="0">
                <a:solidFill>
                  <a:srgbClr val="FDF9C8"/>
                </a:solidFill>
                <a:latin typeface="Times New Roman"/>
                <a:cs typeface="Times New Roman"/>
              </a:rPr>
              <a:t>another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would</a:t>
            </a:r>
            <a:r>
              <a:rPr sz="195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cause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80" dirty="0">
                <a:solidFill>
                  <a:srgbClr val="FDF9C8"/>
                </a:solidFill>
                <a:latin typeface="Times New Roman"/>
                <a:cs typeface="Times New Roman"/>
              </a:rPr>
              <a:t>this  </a:t>
            </a:r>
            <a:r>
              <a:rPr sz="1950" spc="70" dirty="0" smtClean="0">
                <a:solidFill>
                  <a:srgbClr val="FDF9C8"/>
                </a:solidFill>
                <a:latin typeface="Times New Roman"/>
                <a:cs typeface="Times New Roman"/>
              </a:rPr>
              <a:t>event.</a:t>
            </a:r>
            <a:endParaRPr sz="1950" dirty="0" smtClean="0">
              <a:latin typeface="Times New Roman"/>
              <a:cs typeface="Times New Roman"/>
            </a:endParaRPr>
          </a:p>
          <a:p>
            <a:pPr marL="25400">
              <a:lnSpc>
                <a:spcPts val="2510"/>
              </a:lnSpc>
              <a:spcBef>
                <a:spcPts val="100"/>
              </a:spcBef>
              <a:buClr>
                <a:srgbClr val="F2A346"/>
              </a:buClr>
              <a:buSzPct val="83720"/>
              <a:tabLst>
                <a:tab pos="292100" algn="l"/>
              </a:tabLst>
            </a:pPr>
            <a:r>
              <a:rPr sz="2150" spc="30" dirty="0" smtClean="0">
                <a:solidFill>
                  <a:srgbClr val="FFFFFF"/>
                </a:solidFill>
                <a:latin typeface="Times New Roman"/>
                <a:cs typeface="Times New Roman"/>
              </a:rPr>
              <a:t>WINDOW_GAINED_FOCUS</a:t>
            </a:r>
            <a:endParaRPr sz="2150" dirty="0" smtClean="0">
              <a:latin typeface="Times New Roman"/>
              <a:cs typeface="Times New Roman"/>
            </a:endParaRPr>
          </a:p>
          <a:p>
            <a:pPr marL="651510" marR="17780" lvl="1" indent="-267970">
              <a:lnSpc>
                <a:spcPts val="1910"/>
              </a:lnSpc>
              <a:spcBef>
                <a:spcPts val="350"/>
              </a:spcBef>
              <a:buClr>
                <a:srgbClr val="D58F3C"/>
              </a:buClr>
              <a:buSzPct val="84615"/>
              <a:buFont typeface="UnDotum"/>
              <a:buChar char=""/>
              <a:tabLst>
                <a:tab pos="651510" algn="l"/>
              </a:tabLst>
            </a:pPr>
            <a:r>
              <a:rPr sz="1950" spc="75" dirty="0" smtClean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dirty="0" smtClean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event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that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occurs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9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19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55" dirty="0">
                <a:solidFill>
                  <a:srgbClr val="FDF9C8"/>
                </a:solidFill>
                <a:latin typeface="Times New Roman"/>
                <a:cs typeface="Times New Roman"/>
              </a:rPr>
              <a:t>gains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40" dirty="0">
                <a:solidFill>
                  <a:srgbClr val="FDF9C8"/>
                </a:solidFill>
                <a:latin typeface="Times New Roman"/>
                <a:cs typeface="Times New Roman"/>
              </a:rPr>
              <a:t>focus.</a:t>
            </a:r>
            <a:r>
              <a:rPr sz="19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45" dirty="0">
                <a:solidFill>
                  <a:srgbClr val="FDF9C8"/>
                </a:solidFill>
                <a:latin typeface="Times New Roman"/>
                <a:cs typeface="Times New Roman"/>
              </a:rPr>
              <a:t>This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55" dirty="0">
                <a:solidFill>
                  <a:srgbClr val="FDF9C8"/>
                </a:solidFill>
                <a:latin typeface="Times New Roman"/>
                <a:cs typeface="Times New Roman"/>
              </a:rPr>
              <a:t>implies 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that the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window </a:t>
            </a:r>
            <a:r>
              <a:rPr sz="1950" spc="90" dirty="0">
                <a:solidFill>
                  <a:srgbClr val="FDF9C8"/>
                </a:solidFill>
                <a:latin typeface="Times New Roman"/>
                <a:cs typeface="Times New Roman"/>
              </a:rPr>
              <a:t>or </a:t>
            </a:r>
            <a:r>
              <a:rPr sz="1950" spc="100" dirty="0">
                <a:solidFill>
                  <a:srgbClr val="FDF9C8"/>
                </a:solidFill>
                <a:latin typeface="Times New Roman"/>
                <a:cs typeface="Times New Roman"/>
              </a:rPr>
              <a:t>one </a:t>
            </a:r>
            <a:r>
              <a:rPr sz="1950" spc="15" dirty="0">
                <a:solidFill>
                  <a:srgbClr val="FDF9C8"/>
                </a:solidFill>
                <a:latin typeface="Times New Roman"/>
                <a:cs typeface="Times New Roman"/>
              </a:rPr>
              <a:t>of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its </a:t>
            </a:r>
            <a:r>
              <a:rPr sz="1950" spc="100" dirty="0">
                <a:solidFill>
                  <a:srgbClr val="FDF9C8"/>
                </a:solidFill>
                <a:latin typeface="Times New Roman"/>
                <a:cs typeface="Times New Roman"/>
              </a:rPr>
              <a:t>components 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will </a:t>
            </a:r>
            <a:r>
              <a:rPr sz="1950" spc="40" dirty="0">
                <a:solidFill>
                  <a:srgbClr val="FDF9C8"/>
                </a:solidFill>
                <a:latin typeface="Times New Roman"/>
                <a:cs typeface="Times New Roman"/>
              </a:rPr>
              <a:t>receive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keyboard 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events.</a:t>
            </a:r>
            <a:endParaRPr sz="1950" dirty="0">
              <a:latin typeface="Times New Roman"/>
              <a:cs typeface="Times New Roman"/>
            </a:endParaRPr>
          </a:p>
          <a:p>
            <a:pPr marL="25400">
              <a:lnSpc>
                <a:spcPts val="2510"/>
              </a:lnSpc>
              <a:spcBef>
                <a:spcPts val="110"/>
              </a:spcBef>
              <a:buClr>
                <a:srgbClr val="F2A346"/>
              </a:buClr>
              <a:buSzPct val="83720"/>
              <a:tabLst>
                <a:tab pos="292100" algn="l"/>
              </a:tabLst>
            </a:pPr>
            <a:r>
              <a:rPr sz="2150" spc="40" dirty="0">
                <a:solidFill>
                  <a:srgbClr val="FFFFFF"/>
                </a:solidFill>
                <a:latin typeface="Times New Roman"/>
                <a:cs typeface="Times New Roman"/>
              </a:rPr>
              <a:t>WINDOW_LOST_FOCUS</a:t>
            </a:r>
            <a:endParaRPr sz="2150" dirty="0">
              <a:latin typeface="Times New Roman"/>
              <a:cs typeface="Times New Roman"/>
            </a:endParaRPr>
          </a:p>
          <a:p>
            <a:pPr marL="651510" marR="54610" lvl="1" indent="-267970">
              <a:lnSpc>
                <a:spcPts val="1910"/>
              </a:lnSpc>
              <a:spcBef>
                <a:spcPts val="350"/>
              </a:spcBef>
              <a:buClr>
                <a:srgbClr val="D58F3C"/>
              </a:buClr>
              <a:buSzPct val="84615"/>
              <a:buFont typeface="UnDotum"/>
              <a:buChar char=""/>
              <a:tabLst>
                <a:tab pos="651510" algn="l"/>
              </a:tabLst>
            </a:pPr>
            <a:r>
              <a:rPr sz="1950" spc="7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event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that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occurs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9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40" dirty="0">
                <a:solidFill>
                  <a:srgbClr val="FDF9C8"/>
                </a:solidFill>
                <a:latin typeface="Times New Roman"/>
                <a:cs typeface="Times New Roman"/>
              </a:rPr>
              <a:t>loses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FDF9C8"/>
                </a:solidFill>
                <a:latin typeface="Times New Roman"/>
                <a:cs typeface="Times New Roman"/>
              </a:rPr>
              <a:t>focus.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45" dirty="0">
                <a:solidFill>
                  <a:srgbClr val="FDF9C8"/>
                </a:solidFill>
                <a:latin typeface="Times New Roman"/>
                <a:cs typeface="Times New Roman"/>
              </a:rPr>
              <a:t>This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55" dirty="0">
                <a:solidFill>
                  <a:srgbClr val="FDF9C8"/>
                </a:solidFill>
                <a:latin typeface="Times New Roman"/>
                <a:cs typeface="Times New Roman"/>
              </a:rPr>
              <a:t>implies 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that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keyboard </a:t>
            </a:r>
            <a:r>
              <a:rPr sz="1950" spc="75" dirty="0">
                <a:solidFill>
                  <a:srgbClr val="FDF9C8"/>
                </a:solidFill>
                <a:latin typeface="Times New Roman"/>
                <a:cs typeface="Times New Roman"/>
              </a:rPr>
              <a:t>events 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will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not </a:t>
            </a:r>
            <a:r>
              <a:rPr sz="1950" spc="90" dirty="0">
                <a:solidFill>
                  <a:srgbClr val="FDF9C8"/>
                </a:solidFill>
                <a:latin typeface="Times New Roman"/>
                <a:cs typeface="Times New Roman"/>
              </a:rPr>
              <a:t>be </a:t>
            </a:r>
            <a:r>
              <a:rPr sz="1950" spc="60" dirty="0">
                <a:solidFill>
                  <a:srgbClr val="FDF9C8"/>
                </a:solidFill>
                <a:latin typeface="Times New Roman"/>
                <a:cs typeface="Times New Roman"/>
              </a:rPr>
              <a:t>delivered </a:t>
            </a:r>
            <a:r>
              <a:rPr sz="1950" spc="110" dirty="0">
                <a:solidFill>
                  <a:srgbClr val="FDF9C8"/>
                </a:solidFill>
                <a:latin typeface="Times New Roman"/>
                <a:cs typeface="Times New Roman"/>
              </a:rPr>
              <a:t>to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the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window </a:t>
            </a:r>
            <a:r>
              <a:rPr sz="1950" spc="90" dirty="0">
                <a:solidFill>
                  <a:srgbClr val="FDF9C8"/>
                </a:solidFill>
                <a:latin typeface="Times New Roman"/>
                <a:cs typeface="Times New Roman"/>
              </a:rPr>
              <a:t>or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any </a:t>
            </a:r>
            <a:r>
              <a:rPr sz="1950" spc="15" dirty="0">
                <a:solidFill>
                  <a:srgbClr val="FDF9C8"/>
                </a:solidFill>
                <a:latin typeface="Times New Roman"/>
                <a:cs typeface="Times New Roman"/>
              </a:rPr>
              <a:t>of  </a:t>
            </a:r>
            <a:r>
              <a:rPr sz="1950" spc="60" dirty="0">
                <a:solidFill>
                  <a:srgbClr val="FDF9C8"/>
                </a:solidFill>
                <a:latin typeface="Times New Roman"/>
                <a:cs typeface="Times New Roman"/>
              </a:rPr>
              <a:t>its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95" dirty="0">
                <a:solidFill>
                  <a:srgbClr val="FDF9C8"/>
                </a:solidFill>
                <a:latin typeface="Times New Roman"/>
                <a:cs typeface="Times New Roman"/>
              </a:rPr>
              <a:t>components.</a:t>
            </a:r>
            <a:endParaRPr sz="1950" dirty="0">
              <a:latin typeface="Times New Roman"/>
              <a:cs typeface="Times New Roman"/>
            </a:endParaRPr>
          </a:p>
          <a:p>
            <a:pPr marL="25400">
              <a:lnSpc>
                <a:spcPts val="2515"/>
              </a:lnSpc>
              <a:spcBef>
                <a:spcPts val="100"/>
              </a:spcBef>
              <a:buClr>
                <a:srgbClr val="F2A346"/>
              </a:buClr>
              <a:buSzPct val="83720"/>
              <a:tabLst>
                <a:tab pos="292100" algn="l"/>
              </a:tabLst>
            </a:pPr>
            <a:r>
              <a:rPr sz="2150" spc="50" dirty="0">
                <a:solidFill>
                  <a:srgbClr val="FFFFFF"/>
                </a:solidFill>
                <a:latin typeface="Times New Roman"/>
                <a:cs typeface="Times New Roman"/>
              </a:rPr>
              <a:t>WINDOW_ICONIFIED</a:t>
            </a:r>
            <a:endParaRPr sz="2150" dirty="0">
              <a:latin typeface="Times New Roman"/>
              <a:cs typeface="Times New Roman"/>
            </a:endParaRPr>
          </a:p>
          <a:p>
            <a:pPr marL="651510" marR="264795" lvl="1" indent="-267970">
              <a:lnSpc>
                <a:spcPts val="1900"/>
              </a:lnSpc>
              <a:spcBef>
                <a:spcPts val="365"/>
              </a:spcBef>
              <a:buClr>
                <a:srgbClr val="D58F3C"/>
              </a:buClr>
              <a:buSzPct val="84615"/>
              <a:buFont typeface="UnDotum"/>
              <a:buChar char=""/>
              <a:tabLst>
                <a:tab pos="651510" algn="l"/>
              </a:tabLst>
            </a:pPr>
            <a:r>
              <a:rPr sz="1950" spc="7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event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that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occurs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9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DF9C8"/>
                </a:solidFill>
                <a:latin typeface="Times New Roman"/>
                <a:cs typeface="Times New Roman"/>
              </a:rPr>
              <a:t>is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minimized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14" dirty="0">
                <a:solidFill>
                  <a:srgbClr val="FDF9C8"/>
                </a:solidFill>
                <a:latin typeface="Times New Roman"/>
                <a:cs typeface="Times New Roman"/>
              </a:rPr>
              <a:t>and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90" dirty="0">
                <a:solidFill>
                  <a:srgbClr val="FDF9C8"/>
                </a:solidFill>
                <a:latin typeface="Times New Roman"/>
                <a:cs typeface="Times New Roman"/>
              </a:rPr>
              <a:t>reduced  </a:t>
            </a:r>
            <a:r>
              <a:rPr sz="1950" spc="114" dirty="0">
                <a:solidFill>
                  <a:srgbClr val="FDF9C8"/>
                </a:solidFill>
                <a:latin typeface="Times New Roman"/>
                <a:cs typeface="Times New Roman"/>
              </a:rPr>
              <a:t>to </a:t>
            </a:r>
            <a:r>
              <a:rPr sz="1950" spc="110" dirty="0">
                <a:solidFill>
                  <a:srgbClr val="FDF9C8"/>
                </a:solidFill>
                <a:latin typeface="Times New Roman"/>
                <a:cs typeface="Times New Roman"/>
              </a:rPr>
              <a:t>an</a:t>
            </a:r>
            <a:r>
              <a:rPr sz="1950" spc="-1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60" dirty="0">
                <a:solidFill>
                  <a:srgbClr val="FDF9C8"/>
                </a:solidFill>
                <a:latin typeface="Times New Roman"/>
                <a:cs typeface="Times New Roman"/>
              </a:rPr>
              <a:t>icon.</a:t>
            </a:r>
            <a:endParaRPr sz="1950" dirty="0">
              <a:latin typeface="Times New Roman"/>
              <a:cs typeface="Times New Roman"/>
            </a:endParaRPr>
          </a:p>
          <a:p>
            <a:pPr marL="25400">
              <a:lnSpc>
                <a:spcPts val="2515"/>
              </a:lnSpc>
              <a:spcBef>
                <a:spcPts val="110"/>
              </a:spcBef>
              <a:buClr>
                <a:srgbClr val="F2A346"/>
              </a:buClr>
              <a:buSzPct val="83720"/>
              <a:tabLst>
                <a:tab pos="292100" algn="l"/>
              </a:tabLst>
            </a:pPr>
            <a:r>
              <a:rPr sz="2150" spc="45" dirty="0">
                <a:solidFill>
                  <a:srgbClr val="FFFFFF"/>
                </a:solidFill>
                <a:latin typeface="Times New Roman"/>
                <a:cs typeface="Times New Roman"/>
              </a:rPr>
              <a:t>WINDOW_DEICONIFIED</a:t>
            </a:r>
            <a:endParaRPr sz="2150" dirty="0">
              <a:latin typeface="Times New Roman"/>
              <a:cs typeface="Times New Roman"/>
            </a:endParaRPr>
          </a:p>
          <a:p>
            <a:pPr marL="651510" lvl="1" indent="-268605">
              <a:lnSpc>
                <a:spcPts val="2275"/>
              </a:lnSpc>
              <a:buClr>
                <a:srgbClr val="D58F3C"/>
              </a:buClr>
              <a:buSzPct val="84615"/>
              <a:buFont typeface="UnDotum"/>
              <a:buChar char=""/>
              <a:tabLst>
                <a:tab pos="651510" algn="l"/>
              </a:tabLst>
            </a:pPr>
            <a:r>
              <a:rPr sz="1950" spc="7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event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that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occurs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9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20" dirty="0">
                <a:solidFill>
                  <a:srgbClr val="FDF9C8"/>
                </a:solidFill>
                <a:latin typeface="Times New Roman"/>
                <a:cs typeface="Times New Roman"/>
              </a:rPr>
              <a:t>is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restored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from</a:t>
            </a:r>
            <a:r>
              <a:rPr sz="195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14" dirty="0">
                <a:solidFill>
                  <a:srgbClr val="FDF9C8"/>
                </a:solidFill>
                <a:latin typeface="Times New Roman"/>
                <a:cs typeface="Times New Roman"/>
              </a:rPr>
              <a:t>an</a:t>
            </a:r>
            <a:r>
              <a:rPr sz="19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55" dirty="0">
                <a:solidFill>
                  <a:srgbClr val="FDF9C8"/>
                </a:solidFill>
                <a:latin typeface="Times New Roman"/>
                <a:cs typeface="Times New Roman"/>
              </a:rPr>
              <a:t>icon.</a:t>
            </a:r>
            <a:endParaRPr sz="1950" dirty="0">
              <a:latin typeface="Times New Roman"/>
              <a:cs typeface="Times New Roman"/>
            </a:endParaRPr>
          </a:p>
          <a:p>
            <a:pPr marL="25400">
              <a:lnSpc>
                <a:spcPts val="2515"/>
              </a:lnSpc>
              <a:spcBef>
                <a:spcPts val="90"/>
              </a:spcBef>
              <a:buClr>
                <a:srgbClr val="F2A346"/>
              </a:buClr>
              <a:buSzPct val="83720"/>
              <a:tabLst>
                <a:tab pos="292100" algn="l"/>
              </a:tabLst>
            </a:pPr>
            <a:r>
              <a:rPr sz="2150" spc="20" dirty="0">
                <a:solidFill>
                  <a:srgbClr val="FFFFFF"/>
                </a:solidFill>
                <a:latin typeface="Times New Roman"/>
                <a:cs typeface="Times New Roman"/>
              </a:rPr>
              <a:t>WINDOW_STATE_CHANGED</a:t>
            </a:r>
            <a:endParaRPr sz="2150" dirty="0">
              <a:latin typeface="Times New Roman"/>
              <a:cs typeface="Times New Roman"/>
            </a:endParaRPr>
          </a:p>
          <a:p>
            <a:pPr marL="651510" marR="556260" lvl="1" indent="-267970">
              <a:lnSpc>
                <a:spcPts val="1900"/>
              </a:lnSpc>
              <a:spcBef>
                <a:spcPts val="365"/>
              </a:spcBef>
              <a:buClr>
                <a:srgbClr val="D58F3C"/>
              </a:buClr>
              <a:buSzPct val="84615"/>
              <a:buFont typeface="UnDotum"/>
              <a:buChar char=""/>
              <a:tabLst>
                <a:tab pos="651510" algn="l"/>
              </a:tabLst>
            </a:pPr>
            <a:r>
              <a:rPr sz="1950" spc="7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event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5" dirty="0">
                <a:solidFill>
                  <a:srgbClr val="FDF9C8"/>
                </a:solidFill>
                <a:latin typeface="Times New Roman"/>
                <a:cs typeface="Times New Roman"/>
              </a:rPr>
              <a:t>that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65" dirty="0">
                <a:solidFill>
                  <a:srgbClr val="FDF9C8"/>
                </a:solidFill>
                <a:latin typeface="Times New Roman"/>
                <a:cs typeface="Times New Roman"/>
              </a:rPr>
              <a:t>occurs</a:t>
            </a:r>
            <a:r>
              <a:rPr sz="195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9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12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19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90" dirty="0">
                <a:solidFill>
                  <a:srgbClr val="FDF9C8"/>
                </a:solidFill>
                <a:latin typeface="Times New Roman"/>
                <a:cs typeface="Times New Roman"/>
              </a:rPr>
              <a:t>state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DF9C8"/>
                </a:solidFill>
                <a:latin typeface="Times New Roman"/>
                <a:cs typeface="Times New Roman"/>
              </a:rPr>
              <a:t>changes—when</a:t>
            </a:r>
            <a:r>
              <a:rPr sz="19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DF9C8"/>
                </a:solidFill>
                <a:latin typeface="Times New Roman"/>
                <a:cs typeface="Times New Roman"/>
              </a:rPr>
              <a:t>it  </a:t>
            </a:r>
            <a:r>
              <a:rPr sz="1950" spc="60" dirty="0">
                <a:solidFill>
                  <a:srgbClr val="FDF9C8"/>
                </a:solidFill>
                <a:latin typeface="Times New Roman"/>
                <a:cs typeface="Times New Roman"/>
              </a:rPr>
              <a:t>ismaximized </a:t>
            </a:r>
            <a:r>
              <a:rPr sz="1950" spc="85" dirty="0">
                <a:solidFill>
                  <a:srgbClr val="FDF9C8"/>
                </a:solidFill>
                <a:latin typeface="Times New Roman"/>
                <a:cs typeface="Times New Roman"/>
              </a:rPr>
              <a:t>or </a:t>
            </a:r>
            <a:r>
              <a:rPr sz="1950" spc="80" dirty="0">
                <a:solidFill>
                  <a:srgbClr val="FDF9C8"/>
                </a:solidFill>
                <a:latin typeface="Times New Roman"/>
                <a:cs typeface="Times New Roman"/>
              </a:rPr>
              <a:t>minimized, </a:t>
            </a:r>
            <a:r>
              <a:rPr sz="1950" spc="40" dirty="0">
                <a:solidFill>
                  <a:srgbClr val="FDF9C8"/>
                </a:solidFill>
                <a:latin typeface="Times New Roman"/>
                <a:cs typeface="Times New Roman"/>
              </a:rPr>
              <a:t>for</a:t>
            </a:r>
            <a:r>
              <a:rPr sz="1950" spc="-229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1950" spc="75" dirty="0">
                <a:solidFill>
                  <a:srgbClr val="FDF9C8"/>
                </a:solidFill>
                <a:latin typeface="Times New Roman"/>
                <a:cs typeface="Times New Roman"/>
              </a:rPr>
              <a:t>instance.</a:t>
            </a:r>
            <a:endParaRPr sz="1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269" y="1493520"/>
            <a:ext cx="8482331" cy="3503522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9"/>
              </a:spcBef>
              <a:tabLst>
                <a:tab pos="7604125" algn="l"/>
              </a:tabLst>
            </a:pPr>
            <a:r>
              <a:rPr sz="3000" b="1" spc="1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processWindowFocusEvent</a:t>
            </a:r>
            <a:r>
              <a:rPr sz="3000" b="1" spc="1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3000" b="1" spc="1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WindowEvent</a:t>
            </a:r>
            <a:r>
              <a:rPr lang="en-US" sz="3000" b="1" spc="1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105" dirty="0" smtClean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0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3000" b="1" dirty="0">
              <a:latin typeface="Times New Roman"/>
              <a:cs typeface="Times New Roman"/>
            </a:endParaRPr>
          </a:p>
          <a:p>
            <a:pPr marL="678180" marR="92075" indent="-274320">
              <a:lnSpc>
                <a:spcPct val="101800"/>
              </a:lnSpc>
              <a:spcBef>
                <a:spcPts val="295"/>
              </a:spcBef>
            </a:pPr>
            <a:r>
              <a:rPr sz="3825" spc="82" baseline="5446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3000" spc="55" dirty="0">
                <a:solidFill>
                  <a:srgbClr val="FDF9C8"/>
                </a:solidFill>
                <a:latin typeface="Times New Roman"/>
                <a:cs typeface="Times New Roman"/>
              </a:rPr>
              <a:t>This </a:t>
            </a:r>
            <a:r>
              <a:rPr sz="3000" spc="185" dirty="0">
                <a:solidFill>
                  <a:srgbClr val="FDF9C8"/>
                </a:solidFill>
                <a:latin typeface="Times New Roman"/>
                <a:cs typeface="Times New Roman"/>
              </a:rPr>
              <a:t>method </a:t>
            </a:r>
            <a:r>
              <a:rPr sz="3000" spc="25" dirty="0">
                <a:solidFill>
                  <a:srgbClr val="FDF9C8"/>
                </a:solidFill>
                <a:latin typeface="Times New Roman"/>
                <a:cs typeface="Times New Roman"/>
              </a:rPr>
              <a:t>is </a:t>
            </a:r>
            <a:r>
              <a:rPr sz="3000" spc="70" dirty="0">
                <a:solidFill>
                  <a:srgbClr val="FDF9C8"/>
                </a:solidFill>
                <a:latin typeface="Times New Roman"/>
                <a:cs typeface="Times New Roman"/>
              </a:rPr>
              <a:t>called </a:t>
            </a:r>
            <a:r>
              <a:rPr sz="3000" spc="60" dirty="0">
                <a:solidFill>
                  <a:srgbClr val="FDF9C8"/>
                </a:solidFill>
                <a:latin typeface="Times New Roman"/>
                <a:cs typeface="Times New Roman"/>
              </a:rPr>
              <a:t>for </a:t>
            </a:r>
            <a:r>
              <a:rPr sz="3000" spc="95" dirty="0">
                <a:solidFill>
                  <a:srgbClr val="FDF9C8"/>
                </a:solidFill>
                <a:latin typeface="Times New Roman"/>
                <a:cs typeface="Times New Roman"/>
              </a:rPr>
              <a:t>any </a:t>
            </a:r>
            <a:r>
              <a:rPr sz="3000" spc="10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3000" spc="-47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3000" spc="65" dirty="0">
                <a:solidFill>
                  <a:srgbClr val="FDF9C8"/>
                </a:solidFill>
                <a:latin typeface="Times New Roman"/>
                <a:cs typeface="Times New Roman"/>
              </a:rPr>
              <a:t>focus  </a:t>
            </a:r>
            <a:r>
              <a:rPr sz="3000" spc="110" dirty="0">
                <a:solidFill>
                  <a:srgbClr val="FDF9C8"/>
                </a:solidFill>
                <a:latin typeface="Times New Roman"/>
                <a:cs typeface="Times New Roman"/>
              </a:rPr>
              <a:t>events </a:t>
            </a:r>
            <a:r>
              <a:rPr sz="3000" spc="195" dirty="0">
                <a:solidFill>
                  <a:srgbClr val="FDF9C8"/>
                </a:solidFill>
                <a:latin typeface="Times New Roman"/>
                <a:cs typeface="Times New Roman"/>
              </a:rPr>
              <a:t>that </a:t>
            </a:r>
            <a:r>
              <a:rPr sz="3000" spc="80" dirty="0">
                <a:solidFill>
                  <a:srgbClr val="FDF9C8"/>
                </a:solidFill>
                <a:latin typeface="Times New Roman"/>
                <a:cs typeface="Times New Roman"/>
              </a:rPr>
              <a:t>arise </a:t>
            </a:r>
            <a:r>
              <a:rPr sz="3000" spc="75" dirty="0">
                <a:solidFill>
                  <a:srgbClr val="FDF9C8"/>
                </a:solidFill>
                <a:latin typeface="Times New Roman"/>
                <a:cs typeface="Times New Roman"/>
              </a:rPr>
              <a:t>as </a:t>
            </a:r>
            <a:r>
              <a:rPr sz="3000" spc="95" dirty="0">
                <a:solidFill>
                  <a:srgbClr val="FDF9C8"/>
                </a:solidFill>
                <a:latin typeface="Times New Roman"/>
                <a:cs typeface="Times New Roman"/>
              </a:rPr>
              <a:t>long </a:t>
            </a:r>
            <a:r>
              <a:rPr sz="3000" spc="75" dirty="0">
                <a:solidFill>
                  <a:srgbClr val="FDF9C8"/>
                </a:solidFill>
                <a:latin typeface="Times New Roman"/>
                <a:cs typeface="Times New Roman"/>
              </a:rPr>
              <a:t>as </a:t>
            </a:r>
            <a:r>
              <a:rPr sz="3000" spc="130" dirty="0">
                <a:solidFill>
                  <a:srgbClr val="FDF9C8"/>
                </a:solidFill>
                <a:latin typeface="Times New Roman"/>
                <a:cs typeface="Times New Roman"/>
              </a:rPr>
              <a:t>such </a:t>
            </a:r>
            <a:r>
              <a:rPr sz="3000" spc="110" dirty="0">
                <a:solidFill>
                  <a:srgbClr val="FDF9C8"/>
                </a:solidFill>
                <a:latin typeface="Times New Roman"/>
                <a:cs typeface="Times New Roman"/>
              </a:rPr>
              <a:t>events are  </a:t>
            </a:r>
            <a:r>
              <a:rPr sz="3000" spc="135" dirty="0">
                <a:solidFill>
                  <a:srgbClr val="FDF9C8"/>
                </a:solidFill>
                <a:latin typeface="Times New Roman"/>
                <a:cs typeface="Times New Roman"/>
              </a:rPr>
              <a:t>enabled </a:t>
            </a:r>
            <a:r>
              <a:rPr sz="3000" spc="60" dirty="0">
                <a:solidFill>
                  <a:srgbClr val="FDF9C8"/>
                </a:solidFill>
                <a:latin typeface="Times New Roman"/>
                <a:cs typeface="Times New Roman"/>
              </a:rPr>
              <a:t>for </a:t>
            </a:r>
            <a:r>
              <a:rPr sz="3000" spc="18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3000" spc="-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3000" spc="90" dirty="0">
                <a:solidFill>
                  <a:srgbClr val="FDF9C8"/>
                </a:solidFill>
                <a:latin typeface="Times New Roman"/>
                <a:cs typeface="Times New Roman"/>
              </a:rPr>
              <a:t>window.</a:t>
            </a:r>
            <a:endParaRPr sz="30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60"/>
              </a:spcBef>
              <a:tabLst>
                <a:tab pos="7474584" algn="l"/>
              </a:tabLst>
            </a:pPr>
            <a:r>
              <a:rPr sz="3000" b="1" spc="1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processWindowStateEvent</a:t>
            </a:r>
            <a:r>
              <a:rPr sz="3000" b="1" spc="1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3000" b="1" spc="1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WindowEvent</a:t>
            </a:r>
            <a:r>
              <a:rPr lang="en-US" sz="3000" b="1" spc="1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105" dirty="0" smtClean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0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3000" b="1" dirty="0">
              <a:latin typeface="Times New Roman"/>
              <a:cs typeface="Times New Roman"/>
            </a:endParaRPr>
          </a:p>
          <a:p>
            <a:pPr marL="678180" marR="69215" indent="-274320">
              <a:lnSpc>
                <a:spcPct val="101699"/>
              </a:lnSpc>
              <a:spcBef>
                <a:spcPts val="295"/>
              </a:spcBef>
            </a:pPr>
            <a:r>
              <a:rPr sz="3825" spc="82" baseline="5446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3000" spc="55" dirty="0">
                <a:solidFill>
                  <a:srgbClr val="FDF9C8"/>
                </a:solidFill>
                <a:latin typeface="Times New Roman"/>
                <a:cs typeface="Times New Roman"/>
              </a:rPr>
              <a:t>This </a:t>
            </a:r>
            <a:r>
              <a:rPr sz="3000" spc="185" dirty="0">
                <a:solidFill>
                  <a:srgbClr val="FDF9C8"/>
                </a:solidFill>
                <a:latin typeface="Times New Roman"/>
                <a:cs typeface="Times New Roman"/>
              </a:rPr>
              <a:t>method</a:t>
            </a:r>
            <a:r>
              <a:rPr sz="3000" spc="-45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3000" spc="25" dirty="0">
                <a:solidFill>
                  <a:srgbClr val="FDF9C8"/>
                </a:solidFill>
                <a:latin typeface="Times New Roman"/>
                <a:cs typeface="Times New Roman"/>
              </a:rPr>
              <a:t>is </a:t>
            </a:r>
            <a:r>
              <a:rPr sz="3000" spc="70" dirty="0">
                <a:solidFill>
                  <a:srgbClr val="FDF9C8"/>
                </a:solidFill>
                <a:latin typeface="Times New Roman"/>
                <a:cs typeface="Times New Roman"/>
              </a:rPr>
              <a:t>called </a:t>
            </a:r>
            <a:r>
              <a:rPr sz="3000" spc="60" dirty="0">
                <a:solidFill>
                  <a:srgbClr val="FDF9C8"/>
                </a:solidFill>
                <a:latin typeface="Times New Roman"/>
                <a:cs typeface="Times New Roman"/>
              </a:rPr>
              <a:t>for </a:t>
            </a:r>
            <a:r>
              <a:rPr sz="3000" spc="110" dirty="0">
                <a:solidFill>
                  <a:srgbClr val="FDF9C8"/>
                </a:solidFill>
                <a:latin typeface="Times New Roman"/>
                <a:cs typeface="Times New Roman"/>
              </a:rPr>
              <a:t>events </a:t>
            </a:r>
            <a:r>
              <a:rPr sz="3000" spc="80" dirty="0">
                <a:solidFill>
                  <a:srgbClr val="FDF9C8"/>
                </a:solidFill>
                <a:latin typeface="Times New Roman"/>
                <a:cs typeface="Times New Roman"/>
              </a:rPr>
              <a:t>arising </a:t>
            </a:r>
            <a:r>
              <a:rPr sz="3000" spc="75" dirty="0">
                <a:solidFill>
                  <a:srgbClr val="FDF9C8"/>
                </a:solidFill>
                <a:latin typeface="Times New Roman"/>
                <a:cs typeface="Times New Roman"/>
              </a:rPr>
              <a:t>as </a:t>
            </a:r>
            <a:r>
              <a:rPr sz="3000" spc="105" dirty="0">
                <a:solidFill>
                  <a:srgbClr val="FDF9C8"/>
                </a:solidFill>
                <a:latin typeface="Times New Roman"/>
                <a:cs typeface="Times New Roman"/>
              </a:rPr>
              <a:t>a  </a:t>
            </a:r>
            <a:r>
              <a:rPr sz="3000" spc="114" dirty="0">
                <a:solidFill>
                  <a:srgbClr val="FDF9C8"/>
                </a:solidFill>
                <a:latin typeface="Times New Roman"/>
                <a:cs typeface="Times New Roman"/>
              </a:rPr>
              <a:t>result </a:t>
            </a:r>
            <a:r>
              <a:rPr sz="3000" spc="20" dirty="0">
                <a:solidFill>
                  <a:srgbClr val="FDF9C8"/>
                </a:solidFill>
                <a:latin typeface="Times New Roman"/>
                <a:cs typeface="Times New Roman"/>
              </a:rPr>
              <a:t>of </a:t>
            </a:r>
            <a:r>
              <a:rPr sz="3000" spc="180" dirty="0">
                <a:solidFill>
                  <a:srgbClr val="FDF9C8"/>
                </a:solidFill>
                <a:latin typeface="Times New Roman"/>
                <a:cs typeface="Times New Roman"/>
              </a:rPr>
              <a:t>the </a:t>
            </a:r>
            <a:r>
              <a:rPr sz="3000" spc="100" dirty="0">
                <a:solidFill>
                  <a:srgbClr val="FDF9C8"/>
                </a:solidFill>
                <a:latin typeface="Times New Roman"/>
                <a:cs typeface="Times New Roman"/>
              </a:rPr>
              <a:t>window </a:t>
            </a:r>
            <a:r>
              <a:rPr sz="3000" spc="114" dirty="0">
                <a:solidFill>
                  <a:srgbClr val="FDF9C8"/>
                </a:solidFill>
                <a:latin typeface="Times New Roman"/>
                <a:cs typeface="Times New Roman"/>
              </a:rPr>
              <a:t>changing</a:t>
            </a:r>
            <a:r>
              <a:rPr sz="3000" spc="-42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3000" spc="114" dirty="0">
                <a:solidFill>
                  <a:srgbClr val="FDF9C8"/>
                </a:solidFill>
                <a:latin typeface="Times New Roman"/>
                <a:cs typeface="Times New Roman"/>
              </a:rPr>
              <a:t>state.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5270" y="24129"/>
            <a:ext cx="8437880" cy="1353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69" y="1541779"/>
            <a:ext cx="4183379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550" b="1" u="none" spc="60" dirty="0" err="1" smtClean="0">
                <a:latin typeface="Times New Roman"/>
                <a:cs typeface="Times New Roman"/>
              </a:rPr>
              <a:t>processEvent</a:t>
            </a:r>
            <a:r>
              <a:rPr sz="2550" b="1" u="none" spc="60" dirty="0" smtClean="0">
                <a:latin typeface="Times New Roman"/>
                <a:cs typeface="Times New Roman"/>
              </a:rPr>
              <a:t>(</a:t>
            </a:r>
            <a:r>
              <a:rPr sz="2550" b="1" u="none" spc="60" dirty="0" err="1" smtClean="0">
                <a:latin typeface="Times New Roman"/>
                <a:cs typeface="Times New Roman"/>
              </a:rPr>
              <a:t>AWTEvent</a:t>
            </a:r>
            <a:r>
              <a:rPr sz="2550" b="1" u="none" spc="-65" dirty="0" smtClean="0">
                <a:latin typeface="Times New Roman"/>
                <a:cs typeface="Times New Roman"/>
              </a:rPr>
              <a:t> </a:t>
            </a:r>
            <a:r>
              <a:rPr sz="2550" b="1" u="none" spc="90" dirty="0">
                <a:latin typeface="Times New Roman"/>
                <a:cs typeface="Times New Roman"/>
              </a:rPr>
              <a:t>e)</a:t>
            </a:r>
            <a:endParaRPr sz="2550" b="1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69" y="1976120"/>
            <a:ext cx="8083550" cy="404241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651510" marR="17780" indent="-267970">
              <a:lnSpc>
                <a:spcPct val="102099"/>
              </a:lnSpc>
              <a:spcBef>
                <a:spcPts val="40"/>
              </a:spcBef>
            </a:pPr>
            <a:r>
              <a:rPr sz="3000" spc="104" baseline="5555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350" spc="70" dirty="0">
                <a:solidFill>
                  <a:srgbClr val="FDF9C8"/>
                </a:solidFill>
                <a:latin typeface="Times New Roman"/>
                <a:cs typeface="Times New Roman"/>
              </a:rPr>
              <a:t>This</a:t>
            </a:r>
            <a:r>
              <a:rPr sz="235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150" dirty="0">
                <a:solidFill>
                  <a:srgbClr val="FDF9C8"/>
                </a:solidFill>
                <a:latin typeface="Times New Roman"/>
                <a:cs typeface="Times New Roman"/>
              </a:rPr>
              <a:t>method</a:t>
            </a:r>
            <a:r>
              <a:rPr sz="23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20" dirty="0">
                <a:solidFill>
                  <a:srgbClr val="FDF9C8"/>
                </a:solidFill>
                <a:latin typeface="Times New Roman"/>
                <a:cs typeface="Times New Roman"/>
              </a:rPr>
              <a:t>is</a:t>
            </a:r>
            <a:r>
              <a:rPr sz="2350" spc="-2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6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3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55" dirty="0">
                <a:solidFill>
                  <a:srgbClr val="FDF9C8"/>
                </a:solidFill>
                <a:latin typeface="Times New Roman"/>
                <a:cs typeface="Times New Roman"/>
              </a:rPr>
              <a:t>first</a:t>
            </a:r>
            <a:r>
              <a:rPr sz="23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50" dirty="0">
                <a:solidFill>
                  <a:srgbClr val="FDF9C8"/>
                </a:solidFill>
                <a:latin typeface="Times New Roman"/>
                <a:cs typeface="Times New Roman"/>
              </a:rPr>
              <a:t>for</a:t>
            </a:r>
            <a:r>
              <a:rPr sz="235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75" dirty="0">
                <a:solidFill>
                  <a:srgbClr val="FDF9C8"/>
                </a:solidFill>
                <a:latin typeface="Times New Roman"/>
                <a:cs typeface="Times New Roman"/>
              </a:rPr>
              <a:t>any</a:t>
            </a:r>
            <a:r>
              <a:rPr sz="235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85" dirty="0">
                <a:solidFill>
                  <a:srgbClr val="FDF9C8"/>
                </a:solidFill>
                <a:latin typeface="Times New Roman"/>
                <a:cs typeface="Times New Roman"/>
              </a:rPr>
              <a:t>events</a:t>
            </a:r>
            <a:r>
              <a:rPr sz="23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155" dirty="0">
                <a:solidFill>
                  <a:srgbClr val="FDF9C8"/>
                </a:solidFill>
                <a:latin typeface="Times New Roman"/>
                <a:cs typeface="Times New Roman"/>
              </a:rPr>
              <a:t>that</a:t>
            </a:r>
            <a:r>
              <a:rPr sz="2350" spc="-1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90" dirty="0">
                <a:solidFill>
                  <a:srgbClr val="FDF9C8"/>
                </a:solidFill>
                <a:latin typeface="Times New Roman"/>
                <a:cs typeface="Times New Roman"/>
              </a:rPr>
              <a:t>are</a:t>
            </a:r>
            <a:r>
              <a:rPr sz="235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100" dirty="0">
                <a:solidFill>
                  <a:srgbClr val="FDF9C8"/>
                </a:solidFill>
                <a:latin typeface="Times New Roman"/>
                <a:cs typeface="Times New Roman"/>
              </a:rPr>
              <a:t>enabled  </a:t>
            </a:r>
            <a:r>
              <a:rPr sz="2350" spc="50" dirty="0">
                <a:solidFill>
                  <a:srgbClr val="FDF9C8"/>
                </a:solidFill>
                <a:latin typeface="Times New Roman"/>
                <a:cs typeface="Times New Roman"/>
              </a:rPr>
              <a:t>for </a:t>
            </a:r>
            <a:r>
              <a:rPr sz="2350" spc="145" dirty="0">
                <a:solidFill>
                  <a:srgbClr val="FDF9C8"/>
                </a:solidFill>
                <a:latin typeface="Times New Roman"/>
                <a:cs typeface="Times New Roman"/>
              </a:rPr>
              <a:t>the </a:t>
            </a:r>
            <a:r>
              <a:rPr sz="2350" spc="120" dirty="0">
                <a:solidFill>
                  <a:srgbClr val="FDF9C8"/>
                </a:solidFill>
                <a:latin typeface="Times New Roman"/>
                <a:cs typeface="Times New Roman"/>
              </a:rPr>
              <a:t>component. </a:t>
            </a:r>
            <a:r>
              <a:rPr sz="2350" spc="-20" dirty="0">
                <a:solidFill>
                  <a:srgbClr val="FDF9C8"/>
                </a:solidFill>
                <a:latin typeface="Times New Roman"/>
                <a:cs typeface="Times New Roman"/>
              </a:rPr>
              <a:t>If </a:t>
            </a:r>
            <a:r>
              <a:rPr sz="2350" spc="70" dirty="0">
                <a:solidFill>
                  <a:srgbClr val="FDF9C8"/>
                </a:solidFill>
                <a:latin typeface="Times New Roman"/>
                <a:cs typeface="Times New Roman"/>
              </a:rPr>
              <a:t>you </a:t>
            </a:r>
            <a:r>
              <a:rPr sz="2350" spc="120" dirty="0">
                <a:solidFill>
                  <a:srgbClr val="FDF9C8"/>
                </a:solidFill>
                <a:latin typeface="Times New Roman"/>
                <a:cs typeface="Times New Roman"/>
              </a:rPr>
              <a:t>implement </a:t>
            </a:r>
            <a:r>
              <a:rPr sz="2350" spc="100" dirty="0">
                <a:solidFill>
                  <a:srgbClr val="FDF9C8"/>
                </a:solidFill>
                <a:latin typeface="Times New Roman"/>
                <a:cs typeface="Times New Roman"/>
              </a:rPr>
              <a:t>this </a:t>
            </a:r>
            <a:r>
              <a:rPr sz="2350" spc="150" dirty="0">
                <a:solidFill>
                  <a:srgbClr val="FDF9C8"/>
                </a:solidFill>
                <a:latin typeface="Times New Roman"/>
                <a:cs typeface="Times New Roman"/>
              </a:rPr>
              <a:t>method </a:t>
            </a:r>
            <a:r>
              <a:rPr sz="2350" spc="140" dirty="0">
                <a:solidFill>
                  <a:srgbClr val="FDF9C8"/>
                </a:solidFill>
                <a:latin typeface="Times New Roman"/>
                <a:cs typeface="Times New Roman"/>
              </a:rPr>
              <a:t>and  </a:t>
            </a:r>
            <a:r>
              <a:rPr sz="2350" spc="10" dirty="0">
                <a:solidFill>
                  <a:srgbClr val="FDF9C8"/>
                </a:solidFill>
                <a:latin typeface="Times New Roman"/>
                <a:cs typeface="Times New Roman"/>
              </a:rPr>
              <a:t>fail </a:t>
            </a:r>
            <a:r>
              <a:rPr sz="2350" spc="130" dirty="0">
                <a:solidFill>
                  <a:srgbClr val="FDF9C8"/>
                </a:solidFill>
                <a:latin typeface="Times New Roman"/>
                <a:cs typeface="Times New Roman"/>
              </a:rPr>
              <a:t>to </a:t>
            </a:r>
            <a:r>
              <a:rPr sz="2350" spc="30" dirty="0">
                <a:solidFill>
                  <a:srgbClr val="FDF9C8"/>
                </a:solidFill>
                <a:latin typeface="Times New Roman"/>
                <a:cs typeface="Times New Roman"/>
              </a:rPr>
              <a:t>call </a:t>
            </a:r>
            <a:r>
              <a:rPr sz="2350" spc="145" dirty="0">
                <a:solidFill>
                  <a:srgbClr val="FDF9C8"/>
                </a:solidFill>
                <a:latin typeface="Times New Roman"/>
                <a:cs typeface="Times New Roman"/>
              </a:rPr>
              <a:t>the </a:t>
            </a:r>
            <a:r>
              <a:rPr sz="2350" spc="75" dirty="0">
                <a:solidFill>
                  <a:srgbClr val="FDF9C8"/>
                </a:solidFill>
                <a:latin typeface="Times New Roman"/>
                <a:cs typeface="Times New Roman"/>
              </a:rPr>
              <a:t>base </a:t>
            </a:r>
            <a:r>
              <a:rPr sz="2350" spc="35" dirty="0">
                <a:solidFill>
                  <a:srgbClr val="FDF9C8"/>
                </a:solidFill>
                <a:latin typeface="Times New Roman"/>
                <a:cs typeface="Times New Roman"/>
              </a:rPr>
              <a:t>class </a:t>
            </a:r>
            <a:r>
              <a:rPr sz="2350" spc="130" dirty="0">
                <a:solidFill>
                  <a:srgbClr val="FDF9C8"/>
                </a:solidFill>
                <a:latin typeface="Times New Roman"/>
                <a:cs typeface="Times New Roman"/>
              </a:rPr>
              <a:t>method, </a:t>
            </a:r>
            <a:r>
              <a:rPr sz="2350" spc="135" dirty="0">
                <a:solidFill>
                  <a:srgbClr val="FDF9C8"/>
                </a:solidFill>
                <a:latin typeface="Times New Roman"/>
                <a:cs typeface="Times New Roman"/>
              </a:rPr>
              <a:t>none </a:t>
            </a:r>
            <a:r>
              <a:rPr sz="2350" spc="15" dirty="0">
                <a:solidFill>
                  <a:srgbClr val="FDF9C8"/>
                </a:solidFill>
                <a:latin typeface="Times New Roman"/>
                <a:cs typeface="Times New Roman"/>
              </a:rPr>
              <a:t>of </a:t>
            </a:r>
            <a:r>
              <a:rPr sz="2350" spc="145" dirty="0">
                <a:solidFill>
                  <a:srgbClr val="FDF9C8"/>
                </a:solidFill>
                <a:latin typeface="Times New Roman"/>
                <a:cs typeface="Times New Roman"/>
              </a:rPr>
              <a:t>the </a:t>
            </a:r>
            <a:r>
              <a:rPr sz="2350" spc="130" dirty="0">
                <a:solidFill>
                  <a:srgbClr val="FDF9C8"/>
                </a:solidFill>
                <a:latin typeface="Times New Roman"/>
                <a:cs typeface="Times New Roman"/>
              </a:rPr>
              <a:t>methods  </a:t>
            </a:r>
            <a:r>
              <a:rPr sz="2350" spc="50" dirty="0">
                <a:solidFill>
                  <a:srgbClr val="FDF9C8"/>
                </a:solidFill>
                <a:latin typeface="Times New Roman"/>
                <a:cs typeface="Times New Roman"/>
              </a:rPr>
              <a:t>for </a:t>
            </a:r>
            <a:r>
              <a:rPr sz="2350" spc="35" dirty="0">
                <a:solidFill>
                  <a:srgbClr val="FDF9C8"/>
                </a:solidFill>
                <a:latin typeface="Times New Roman"/>
                <a:cs typeface="Times New Roman"/>
              </a:rPr>
              <a:t>specific </a:t>
            </a:r>
            <a:r>
              <a:rPr sz="2350" spc="90" dirty="0">
                <a:solidFill>
                  <a:srgbClr val="FDF9C8"/>
                </a:solidFill>
                <a:latin typeface="Times New Roman"/>
                <a:cs typeface="Times New Roman"/>
              </a:rPr>
              <a:t>groups </a:t>
            </a:r>
            <a:r>
              <a:rPr sz="2350" spc="15" dirty="0">
                <a:solidFill>
                  <a:srgbClr val="FDF9C8"/>
                </a:solidFill>
                <a:latin typeface="Times New Roman"/>
                <a:cs typeface="Times New Roman"/>
              </a:rPr>
              <a:t>of </a:t>
            </a:r>
            <a:r>
              <a:rPr sz="2350" spc="85" dirty="0">
                <a:solidFill>
                  <a:srgbClr val="FDF9C8"/>
                </a:solidFill>
                <a:latin typeface="Times New Roman"/>
                <a:cs typeface="Times New Roman"/>
              </a:rPr>
              <a:t>events </a:t>
            </a:r>
            <a:r>
              <a:rPr sz="2350" spc="10" dirty="0">
                <a:solidFill>
                  <a:srgbClr val="FDF9C8"/>
                </a:solidFill>
                <a:latin typeface="Times New Roman"/>
                <a:cs typeface="Times New Roman"/>
              </a:rPr>
              <a:t>will </a:t>
            </a:r>
            <a:r>
              <a:rPr sz="2350" spc="100" dirty="0">
                <a:solidFill>
                  <a:srgbClr val="FDF9C8"/>
                </a:solidFill>
                <a:latin typeface="Times New Roman"/>
                <a:cs typeface="Times New Roman"/>
              </a:rPr>
              <a:t>be</a:t>
            </a:r>
            <a:r>
              <a:rPr sz="2350" spc="-31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50" dirty="0">
                <a:solidFill>
                  <a:srgbClr val="FDF9C8"/>
                </a:solidFill>
                <a:latin typeface="Times New Roman"/>
                <a:cs typeface="Times New Roman"/>
              </a:rPr>
              <a:t>called.</a:t>
            </a:r>
            <a:endParaRPr sz="235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620"/>
              </a:spcBef>
            </a:pPr>
            <a:r>
              <a:rPr sz="2550" b="1" spc="6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processFocusEvent</a:t>
            </a:r>
            <a:r>
              <a:rPr sz="2550" b="1" spc="60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550" b="1" spc="6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FocusEvent</a:t>
            </a:r>
            <a:r>
              <a:rPr sz="2550" b="1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50" b="1" spc="90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550" b="1" dirty="0">
              <a:latin typeface="Times New Roman"/>
              <a:cs typeface="Times New Roman"/>
            </a:endParaRPr>
          </a:p>
          <a:p>
            <a:pPr marL="651510" marR="394970" indent="-267970">
              <a:lnSpc>
                <a:spcPct val="102099"/>
              </a:lnSpc>
              <a:spcBef>
                <a:spcPts val="300"/>
              </a:spcBef>
            </a:pPr>
            <a:r>
              <a:rPr sz="3000" spc="-15" baseline="5555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3000" spc="157" baseline="5555" dirty="0">
                <a:solidFill>
                  <a:srgbClr val="D58F3C"/>
                </a:solidFill>
                <a:latin typeface="UnDotum"/>
                <a:cs typeface="UnDotum"/>
              </a:rPr>
              <a:t> </a:t>
            </a:r>
            <a:r>
              <a:rPr sz="2350" spc="60" dirty="0">
                <a:solidFill>
                  <a:srgbClr val="FDF9C8"/>
                </a:solidFill>
                <a:latin typeface="Times New Roman"/>
                <a:cs typeface="Times New Roman"/>
              </a:rPr>
              <a:t>This</a:t>
            </a:r>
            <a:r>
              <a:rPr sz="23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145" dirty="0">
                <a:solidFill>
                  <a:srgbClr val="FDF9C8"/>
                </a:solidFill>
                <a:latin typeface="Times New Roman"/>
                <a:cs typeface="Times New Roman"/>
              </a:rPr>
              <a:t>method</a:t>
            </a:r>
            <a:r>
              <a:rPr sz="235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5" dirty="0">
                <a:solidFill>
                  <a:srgbClr val="FDF9C8"/>
                </a:solidFill>
                <a:latin typeface="Times New Roman"/>
                <a:cs typeface="Times New Roman"/>
              </a:rPr>
              <a:t>will</a:t>
            </a:r>
            <a:r>
              <a:rPr sz="23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105" dirty="0">
                <a:solidFill>
                  <a:srgbClr val="FDF9C8"/>
                </a:solidFill>
                <a:latin typeface="Times New Roman"/>
                <a:cs typeface="Times New Roman"/>
              </a:rPr>
              <a:t>be</a:t>
            </a:r>
            <a:r>
              <a:rPr sz="235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6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3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50" dirty="0">
                <a:solidFill>
                  <a:srgbClr val="FDF9C8"/>
                </a:solidFill>
                <a:latin typeface="Times New Roman"/>
                <a:cs typeface="Times New Roman"/>
              </a:rPr>
              <a:t>for</a:t>
            </a:r>
            <a:r>
              <a:rPr sz="23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55" dirty="0">
                <a:solidFill>
                  <a:srgbClr val="FDF9C8"/>
                </a:solidFill>
                <a:latin typeface="Times New Roman"/>
                <a:cs typeface="Times New Roman"/>
              </a:rPr>
              <a:t>focus</a:t>
            </a:r>
            <a:r>
              <a:rPr sz="2350" spc="-2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75" dirty="0">
                <a:solidFill>
                  <a:srgbClr val="FDF9C8"/>
                </a:solidFill>
                <a:latin typeface="Times New Roman"/>
                <a:cs typeface="Times New Roman"/>
              </a:rPr>
              <a:t>events,</a:t>
            </a:r>
            <a:r>
              <a:rPr sz="235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-25" dirty="0">
                <a:solidFill>
                  <a:srgbClr val="FDF9C8"/>
                </a:solidFill>
                <a:latin typeface="Times New Roman"/>
                <a:cs typeface="Times New Roman"/>
              </a:rPr>
              <a:t>if</a:t>
            </a:r>
            <a:r>
              <a:rPr sz="235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100" dirty="0">
                <a:solidFill>
                  <a:srgbClr val="FDF9C8"/>
                </a:solidFill>
                <a:latin typeface="Times New Roman"/>
                <a:cs typeface="Times New Roman"/>
              </a:rPr>
              <a:t>they</a:t>
            </a:r>
            <a:r>
              <a:rPr sz="235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90" dirty="0">
                <a:solidFill>
                  <a:srgbClr val="FDF9C8"/>
                </a:solidFill>
                <a:latin typeface="Times New Roman"/>
                <a:cs typeface="Times New Roman"/>
              </a:rPr>
              <a:t>are  </a:t>
            </a:r>
            <a:r>
              <a:rPr sz="2350" spc="100" dirty="0">
                <a:solidFill>
                  <a:srgbClr val="FDF9C8"/>
                </a:solidFill>
                <a:latin typeface="Times New Roman"/>
                <a:cs typeface="Times New Roman"/>
              </a:rPr>
              <a:t>enabled </a:t>
            </a:r>
            <a:r>
              <a:rPr sz="2350" spc="50" dirty="0">
                <a:solidFill>
                  <a:srgbClr val="FDF9C8"/>
                </a:solidFill>
                <a:latin typeface="Times New Roman"/>
                <a:cs typeface="Times New Roman"/>
              </a:rPr>
              <a:t>for </a:t>
            </a:r>
            <a:r>
              <a:rPr sz="2350" spc="14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350" spc="-16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120" dirty="0">
                <a:solidFill>
                  <a:srgbClr val="FDF9C8"/>
                </a:solidFill>
                <a:latin typeface="Times New Roman"/>
                <a:cs typeface="Times New Roman"/>
              </a:rPr>
              <a:t>component.</a:t>
            </a:r>
            <a:endParaRPr sz="235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640"/>
              </a:spcBef>
            </a:pPr>
            <a:r>
              <a:rPr sz="2350" b="1" spc="4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processKeyEvent</a:t>
            </a:r>
            <a:r>
              <a:rPr sz="2350" b="1" spc="40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350" b="1" spc="4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KeyEvent</a:t>
            </a:r>
            <a:r>
              <a:rPr sz="2350" b="1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50" b="1" spc="80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350" b="1" dirty="0">
              <a:latin typeface="Times New Roman"/>
              <a:cs typeface="Times New Roman"/>
            </a:endParaRPr>
          </a:p>
          <a:p>
            <a:pPr marL="651510" marR="447040" indent="-267970">
              <a:lnSpc>
                <a:spcPct val="101499"/>
              </a:lnSpc>
              <a:spcBef>
                <a:spcPts val="270"/>
              </a:spcBef>
              <a:tabLst>
                <a:tab pos="6414135" algn="l"/>
              </a:tabLst>
            </a:pPr>
            <a:r>
              <a:rPr sz="3000" spc="104" baseline="9722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350" spc="70" dirty="0">
                <a:solidFill>
                  <a:srgbClr val="FDF9C8"/>
                </a:solidFill>
                <a:latin typeface="Times New Roman"/>
                <a:cs typeface="Times New Roman"/>
              </a:rPr>
              <a:t>This </a:t>
            </a:r>
            <a:r>
              <a:rPr sz="2350" spc="150" dirty="0">
                <a:solidFill>
                  <a:srgbClr val="FDF9C8"/>
                </a:solidFill>
                <a:latin typeface="Times New Roman"/>
                <a:cs typeface="Times New Roman"/>
              </a:rPr>
              <a:t>method </a:t>
            </a:r>
            <a:r>
              <a:rPr sz="2350" spc="5" dirty="0">
                <a:solidFill>
                  <a:srgbClr val="FDF9C8"/>
                </a:solidFill>
                <a:latin typeface="Times New Roman"/>
                <a:cs typeface="Times New Roman"/>
              </a:rPr>
              <a:t>will </a:t>
            </a:r>
            <a:r>
              <a:rPr sz="2350" spc="105" dirty="0">
                <a:solidFill>
                  <a:srgbClr val="FDF9C8"/>
                </a:solidFill>
                <a:latin typeface="Times New Roman"/>
                <a:cs typeface="Times New Roman"/>
              </a:rPr>
              <a:t>be </a:t>
            </a:r>
            <a:r>
              <a:rPr sz="2350" spc="55" dirty="0">
                <a:solidFill>
                  <a:srgbClr val="FDF9C8"/>
                </a:solidFill>
                <a:latin typeface="Times New Roman"/>
                <a:cs typeface="Times New Roman"/>
              </a:rPr>
              <a:t>called </a:t>
            </a:r>
            <a:r>
              <a:rPr sz="2350" spc="50" dirty="0">
                <a:solidFill>
                  <a:srgbClr val="FDF9C8"/>
                </a:solidFill>
                <a:latin typeface="Times New Roman"/>
                <a:cs typeface="Times New Roman"/>
              </a:rPr>
              <a:t>for</a:t>
            </a:r>
            <a:r>
              <a:rPr sz="2350" spc="-40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40" dirty="0">
                <a:solidFill>
                  <a:srgbClr val="FDF9C8"/>
                </a:solidFill>
                <a:latin typeface="Times New Roman"/>
                <a:cs typeface="Times New Roman"/>
              </a:rPr>
              <a:t>key </a:t>
            </a:r>
            <a:r>
              <a:rPr sz="2350" spc="75" dirty="0">
                <a:solidFill>
                  <a:srgbClr val="FDF9C8"/>
                </a:solidFill>
                <a:latin typeface="Times New Roman"/>
                <a:cs typeface="Times New Roman"/>
              </a:rPr>
              <a:t>events,</a:t>
            </a:r>
            <a:r>
              <a:rPr sz="235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350" spc="-25" dirty="0">
                <a:solidFill>
                  <a:srgbClr val="FDF9C8"/>
                </a:solidFill>
                <a:latin typeface="Times New Roman"/>
                <a:cs typeface="Times New Roman"/>
              </a:rPr>
              <a:t>if	</a:t>
            </a:r>
            <a:r>
              <a:rPr sz="2750" spc="110" dirty="0">
                <a:solidFill>
                  <a:srgbClr val="FDF9C8"/>
                </a:solidFill>
                <a:latin typeface="Times New Roman"/>
                <a:cs typeface="Times New Roman"/>
              </a:rPr>
              <a:t>they</a:t>
            </a:r>
            <a:r>
              <a:rPr sz="2750" spc="-8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750" spc="100" dirty="0">
                <a:solidFill>
                  <a:srgbClr val="FDF9C8"/>
                </a:solidFill>
                <a:latin typeface="Times New Roman"/>
                <a:cs typeface="Times New Roman"/>
              </a:rPr>
              <a:t>are  </a:t>
            </a:r>
            <a:r>
              <a:rPr sz="2750" spc="114" dirty="0">
                <a:solidFill>
                  <a:srgbClr val="FDF9C8"/>
                </a:solidFill>
                <a:latin typeface="Times New Roman"/>
                <a:cs typeface="Times New Roman"/>
              </a:rPr>
              <a:t>enabled </a:t>
            </a:r>
            <a:r>
              <a:rPr sz="2750" spc="55" dirty="0">
                <a:solidFill>
                  <a:srgbClr val="FDF9C8"/>
                </a:solidFill>
                <a:latin typeface="Times New Roman"/>
                <a:cs typeface="Times New Roman"/>
              </a:rPr>
              <a:t>for </a:t>
            </a:r>
            <a:r>
              <a:rPr sz="2750" spc="17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750" spc="-18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750" spc="135" dirty="0">
                <a:solidFill>
                  <a:srgbClr val="FDF9C8"/>
                </a:solidFill>
                <a:latin typeface="Times New Roman"/>
                <a:cs typeface="Times New Roman"/>
              </a:rPr>
              <a:t>component.</a:t>
            </a: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9709" y="146050"/>
            <a:ext cx="8473440" cy="123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69" y="339090"/>
            <a:ext cx="54356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600" b="1" u="none" spc="80" dirty="0" err="1" smtClean="0">
                <a:latin typeface="Times New Roman"/>
                <a:cs typeface="Times New Roman"/>
              </a:rPr>
              <a:t>processMouseEvent</a:t>
            </a:r>
            <a:r>
              <a:rPr sz="2600" b="1" u="none" spc="80" dirty="0" smtClean="0">
                <a:latin typeface="Times New Roman"/>
                <a:cs typeface="Times New Roman"/>
              </a:rPr>
              <a:t>(</a:t>
            </a:r>
            <a:r>
              <a:rPr sz="2600" b="1" u="none" spc="80" dirty="0" err="1" smtClean="0">
                <a:latin typeface="Times New Roman"/>
                <a:cs typeface="Times New Roman"/>
              </a:rPr>
              <a:t>MouseEvent</a:t>
            </a:r>
            <a:r>
              <a:rPr sz="2600" b="1" u="none" spc="-75" dirty="0" smtClean="0">
                <a:latin typeface="Times New Roman"/>
                <a:cs typeface="Times New Roman"/>
              </a:rPr>
              <a:t> </a:t>
            </a:r>
            <a:r>
              <a:rPr sz="2600" b="1" u="none" spc="90" dirty="0">
                <a:latin typeface="Times New Roman"/>
                <a:cs typeface="Times New Roman"/>
              </a:rPr>
              <a:t>e)</a:t>
            </a:r>
            <a:endParaRPr sz="2600" b="1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69" y="773429"/>
            <a:ext cx="7804150" cy="323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5480" marR="17780" indent="-274320">
              <a:lnSpc>
                <a:spcPct val="100000"/>
              </a:lnSpc>
              <a:spcBef>
                <a:spcPts val="100"/>
              </a:spcBef>
            </a:pPr>
            <a:r>
              <a:rPr sz="3075" spc="104" baseline="9485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400" spc="70" dirty="0">
                <a:solidFill>
                  <a:srgbClr val="FDF9C8"/>
                </a:solidFill>
                <a:latin typeface="Times New Roman"/>
                <a:cs typeface="Times New Roman"/>
              </a:rPr>
              <a:t>This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FDF9C8"/>
                </a:solidFill>
                <a:latin typeface="Times New Roman"/>
                <a:cs typeface="Times New Roman"/>
              </a:rPr>
              <a:t>method</a:t>
            </a:r>
            <a:r>
              <a:rPr sz="2400" spc="-2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DF9C8"/>
                </a:solidFill>
                <a:latin typeface="Times New Roman"/>
                <a:cs typeface="Times New Roman"/>
              </a:rPr>
              <a:t>will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FDF9C8"/>
                </a:solidFill>
                <a:latin typeface="Times New Roman"/>
                <a:cs typeface="Times New Roman"/>
              </a:rPr>
              <a:t>be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6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for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DF9C8"/>
                </a:solidFill>
                <a:latin typeface="Times New Roman"/>
                <a:cs typeface="Times New Roman"/>
              </a:rPr>
              <a:t>mouse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FDF9C8"/>
                </a:solidFill>
                <a:latin typeface="Times New Roman"/>
                <a:cs typeface="Times New Roman"/>
              </a:rPr>
              <a:t>button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75" dirty="0">
                <a:solidFill>
                  <a:srgbClr val="FDF9C8"/>
                </a:solidFill>
                <a:latin typeface="Times New Roman"/>
                <a:cs typeface="Times New Roman"/>
              </a:rPr>
              <a:t>events,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DF9C8"/>
                </a:solidFill>
                <a:latin typeface="Times New Roman"/>
                <a:cs typeface="Times New Roman"/>
              </a:rPr>
              <a:t>if  </a:t>
            </a:r>
            <a:r>
              <a:rPr sz="2400" spc="95" dirty="0">
                <a:solidFill>
                  <a:srgbClr val="FDF9C8"/>
                </a:solidFill>
                <a:latin typeface="Times New Roman"/>
                <a:cs typeface="Times New Roman"/>
              </a:rPr>
              <a:t>they are </a:t>
            </a:r>
            <a:r>
              <a:rPr sz="2400" spc="105" dirty="0">
                <a:solidFill>
                  <a:srgbClr val="FDF9C8"/>
                </a:solidFill>
                <a:latin typeface="Times New Roman"/>
                <a:cs typeface="Times New Roman"/>
              </a:rPr>
              <a:t>enabled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for </a:t>
            </a:r>
            <a:r>
              <a:rPr sz="2400" spc="15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spc="-37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component.</a:t>
            </a:r>
            <a:endParaRPr sz="240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90"/>
              </a:spcBef>
            </a:pPr>
            <a:r>
              <a:rPr sz="2600" b="1" spc="8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processMouseMotionEvent</a:t>
            </a:r>
            <a:r>
              <a:rPr sz="2600" b="1" spc="80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600" b="1" spc="8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MouseEvent</a:t>
            </a:r>
            <a:r>
              <a:rPr sz="2600" b="1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b="1" spc="90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600" b="1" dirty="0">
              <a:latin typeface="Times New Roman"/>
              <a:cs typeface="Times New Roman"/>
            </a:endParaRPr>
          </a:p>
          <a:p>
            <a:pPr marL="665480" marR="219075" indent="-274320">
              <a:lnSpc>
                <a:spcPct val="100000"/>
              </a:lnSpc>
              <a:spcBef>
                <a:spcPts val="300"/>
              </a:spcBef>
            </a:pPr>
            <a:r>
              <a:rPr sz="3075" spc="104" baseline="9485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400" spc="70" dirty="0">
                <a:solidFill>
                  <a:srgbClr val="FDF9C8"/>
                </a:solidFill>
                <a:latin typeface="Times New Roman"/>
                <a:cs typeface="Times New Roman"/>
              </a:rPr>
              <a:t>This</a:t>
            </a:r>
            <a:r>
              <a:rPr sz="2400" spc="-1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FDF9C8"/>
                </a:solidFill>
                <a:latin typeface="Times New Roman"/>
                <a:cs typeface="Times New Roman"/>
              </a:rPr>
              <a:t>method</a:t>
            </a:r>
            <a:r>
              <a:rPr sz="2400" spc="-2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DF9C8"/>
                </a:solidFill>
                <a:latin typeface="Times New Roman"/>
                <a:cs typeface="Times New Roman"/>
              </a:rPr>
              <a:t>will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FDF9C8"/>
                </a:solidFill>
                <a:latin typeface="Times New Roman"/>
                <a:cs typeface="Times New Roman"/>
              </a:rPr>
              <a:t>be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6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for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DF9C8"/>
                </a:solidFill>
                <a:latin typeface="Times New Roman"/>
                <a:cs typeface="Times New Roman"/>
              </a:rPr>
              <a:t>mouse</a:t>
            </a:r>
            <a:r>
              <a:rPr sz="2400" spc="-1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move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and</a:t>
            </a:r>
            <a:r>
              <a:rPr sz="2400" spc="-2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FDF9C8"/>
                </a:solidFill>
                <a:latin typeface="Times New Roman"/>
                <a:cs typeface="Times New Roman"/>
              </a:rPr>
              <a:t>drag  </a:t>
            </a:r>
            <a:r>
              <a:rPr sz="2400" spc="75" dirty="0">
                <a:solidFill>
                  <a:srgbClr val="FDF9C8"/>
                </a:solidFill>
                <a:latin typeface="Times New Roman"/>
                <a:cs typeface="Times New Roman"/>
              </a:rPr>
              <a:t>events, </a:t>
            </a:r>
            <a:r>
              <a:rPr sz="2400" spc="-20" dirty="0">
                <a:solidFill>
                  <a:srgbClr val="FDF9C8"/>
                </a:solidFill>
                <a:latin typeface="Times New Roman"/>
                <a:cs typeface="Times New Roman"/>
              </a:rPr>
              <a:t>if </a:t>
            </a:r>
            <a:r>
              <a:rPr sz="2400" spc="100" dirty="0">
                <a:solidFill>
                  <a:srgbClr val="FDF9C8"/>
                </a:solidFill>
                <a:latin typeface="Times New Roman"/>
                <a:cs typeface="Times New Roman"/>
              </a:rPr>
              <a:t>they </a:t>
            </a:r>
            <a:r>
              <a:rPr sz="2400" spc="90" dirty="0">
                <a:solidFill>
                  <a:srgbClr val="FDF9C8"/>
                </a:solidFill>
                <a:latin typeface="Times New Roman"/>
                <a:cs typeface="Times New Roman"/>
              </a:rPr>
              <a:t>are </a:t>
            </a:r>
            <a:r>
              <a:rPr sz="2400" spc="100" dirty="0">
                <a:solidFill>
                  <a:srgbClr val="FDF9C8"/>
                </a:solidFill>
                <a:latin typeface="Times New Roman"/>
                <a:cs typeface="Times New Roman"/>
              </a:rPr>
              <a:t>enabled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for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spc="-42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component.</a:t>
            </a:r>
            <a:endParaRPr sz="240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600"/>
              </a:spcBef>
            </a:pPr>
            <a:r>
              <a:rPr sz="2600" b="1" spc="8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processMouseWheelEvent</a:t>
            </a:r>
            <a:r>
              <a:rPr sz="2600" b="1" spc="85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600" b="1" spc="8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MouseWheelEvent</a:t>
            </a:r>
            <a:r>
              <a:rPr sz="2600" b="1" spc="2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600" b="1" dirty="0">
              <a:latin typeface="Times New Roman"/>
              <a:cs typeface="Times New Roman"/>
            </a:endParaRPr>
          </a:p>
          <a:p>
            <a:pPr marL="665480" marR="252095" indent="-274320">
              <a:lnSpc>
                <a:spcPct val="100000"/>
              </a:lnSpc>
              <a:spcBef>
                <a:spcPts val="290"/>
              </a:spcBef>
            </a:pPr>
            <a:r>
              <a:rPr sz="3075" spc="104" baseline="9485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400" spc="70" dirty="0">
                <a:solidFill>
                  <a:srgbClr val="FDF9C8"/>
                </a:solidFill>
                <a:latin typeface="Times New Roman"/>
                <a:cs typeface="Times New Roman"/>
              </a:rPr>
              <a:t>This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FDF9C8"/>
                </a:solidFill>
                <a:latin typeface="Times New Roman"/>
                <a:cs typeface="Times New Roman"/>
              </a:rPr>
              <a:t>method</a:t>
            </a:r>
            <a:r>
              <a:rPr sz="2400" spc="-2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DF9C8"/>
                </a:solidFill>
                <a:latin typeface="Times New Roman"/>
                <a:cs typeface="Times New Roman"/>
              </a:rPr>
              <a:t>will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FDF9C8"/>
                </a:solidFill>
                <a:latin typeface="Times New Roman"/>
                <a:cs typeface="Times New Roman"/>
              </a:rPr>
              <a:t>be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6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for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DF9C8"/>
                </a:solidFill>
                <a:latin typeface="Times New Roman"/>
                <a:cs typeface="Times New Roman"/>
              </a:rPr>
              <a:t>mouse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75" dirty="0">
                <a:solidFill>
                  <a:srgbClr val="FDF9C8"/>
                </a:solidFill>
                <a:latin typeface="Times New Roman"/>
                <a:cs typeface="Times New Roman"/>
              </a:rPr>
              <a:t>wheel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DF9C8"/>
                </a:solidFill>
                <a:latin typeface="Times New Roman"/>
                <a:cs typeface="Times New Roman"/>
              </a:rPr>
              <a:t>rotation  </a:t>
            </a:r>
            <a:r>
              <a:rPr sz="2400" spc="75" dirty="0">
                <a:solidFill>
                  <a:srgbClr val="FDF9C8"/>
                </a:solidFill>
                <a:latin typeface="Times New Roman"/>
                <a:cs typeface="Times New Roman"/>
              </a:rPr>
              <a:t>events,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DF9C8"/>
                </a:solidFill>
                <a:latin typeface="Times New Roman"/>
                <a:cs typeface="Times New Roman"/>
              </a:rPr>
              <a:t>if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0" dirty="0">
                <a:solidFill>
                  <a:srgbClr val="FDF9C8"/>
                </a:solidFill>
                <a:latin typeface="Times New Roman"/>
                <a:cs typeface="Times New Roman"/>
              </a:rPr>
              <a:t>they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FDF9C8"/>
                </a:solidFill>
                <a:latin typeface="Times New Roman"/>
                <a:cs typeface="Times New Roman"/>
              </a:rPr>
              <a:t>are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0" dirty="0">
                <a:solidFill>
                  <a:srgbClr val="FDF9C8"/>
                </a:solidFill>
                <a:latin typeface="Times New Roman"/>
                <a:cs typeface="Times New Roman"/>
              </a:rPr>
              <a:t>enabled</a:t>
            </a:r>
            <a:r>
              <a:rPr sz="2400" spc="-1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for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35" dirty="0">
                <a:solidFill>
                  <a:srgbClr val="FDF9C8"/>
                </a:solidFill>
                <a:latin typeface="Times New Roman"/>
                <a:cs typeface="Times New Roman"/>
              </a:rPr>
              <a:t>component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3869" y="1483360"/>
            <a:ext cx="5624195" cy="43472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380"/>
              </a:spcBef>
            </a:pPr>
            <a:r>
              <a:rPr sz="3300" spc="112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spc="95" dirty="0">
                <a:solidFill>
                  <a:srgbClr val="FFFFFF"/>
                </a:solidFill>
                <a:latin typeface="Times New Roman"/>
                <a:cs typeface="Times New Roman"/>
              </a:rPr>
              <a:t>WindowListener</a:t>
            </a:r>
            <a:r>
              <a:rPr sz="2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80"/>
              </a:spcBef>
            </a:pPr>
            <a:r>
              <a:rPr sz="3300" spc="112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WindowFocusListener</a:t>
            </a:r>
            <a:r>
              <a:rPr sz="26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80"/>
              </a:spcBef>
            </a:pPr>
            <a:r>
              <a:rPr sz="3300" spc="112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spc="90" dirty="0">
                <a:solidFill>
                  <a:srgbClr val="FFFFFF"/>
                </a:solidFill>
                <a:latin typeface="Times New Roman"/>
                <a:cs typeface="Times New Roman"/>
              </a:rPr>
              <a:t>WindowStateListener</a:t>
            </a:r>
            <a:r>
              <a:rPr sz="26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3300" spc="112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spc="80" dirty="0">
                <a:solidFill>
                  <a:srgbClr val="FFFFFF"/>
                </a:solidFill>
                <a:latin typeface="Times New Roman"/>
                <a:cs typeface="Times New Roman"/>
              </a:rPr>
              <a:t>MouseListener</a:t>
            </a:r>
            <a:r>
              <a:rPr sz="26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90"/>
              </a:spcBef>
            </a:pPr>
            <a:r>
              <a:rPr sz="3300" spc="112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spc="90" dirty="0">
                <a:solidFill>
                  <a:srgbClr val="FFFFFF"/>
                </a:solidFill>
                <a:latin typeface="Times New Roman"/>
                <a:cs typeface="Times New Roman"/>
              </a:rPr>
              <a:t>MouseMotionListener</a:t>
            </a:r>
            <a:r>
              <a:rPr sz="26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80"/>
              </a:spcBef>
            </a:pPr>
            <a:r>
              <a:rPr sz="3300" spc="112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spc="90" dirty="0">
                <a:solidFill>
                  <a:srgbClr val="FFFFFF"/>
                </a:solidFill>
                <a:latin typeface="Times New Roman"/>
                <a:cs typeface="Times New Roman"/>
              </a:rPr>
              <a:t>MouseWheelListener</a:t>
            </a:r>
            <a:r>
              <a:rPr sz="26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3300" spc="112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spc="40" dirty="0">
                <a:solidFill>
                  <a:srgbClr val="FFFFFF"/>
                </a:solidFill>
                <a:latin typeface="Times New Roman"/>
                <a:cs typeface="Times New Roman"/>
              </a:rPr>
              <a:t>KeyListener</a:t>
            </a:r>
            <a:r>
              <a:rPr sz="2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80"/>
              </a:spcBef>
            </a:pPr>
            <a:r>
              <a:rPr sz="3300" spc="112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spc="70" dirty="0">
                <a:solidFill>
                  <a:srgbClr val="FFFFFF"/>
                </a:solidFill>
                <a:latin typeface="Times New Roman"/>
                <a:cs typeface="Times New Roman"/>
              </a:rPr>
              <a:t>FocusListener</a:t>
            </a:r>
            <a:r>
              <a:rPr sz="2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709" y="0"/>
            <a:ext cx="8473440" cy="99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270" y="24129"/>
            <a:ext cx="8590280" cy="6383020"/>
            <a:chOff x="255270" y="24129"/>
            <a:chExt cx="8590280" cy="6383020"/>
          </a:xfrm>
        </p:grpSpPr>
        <p:sp>
          <p:nvSpPr>
            <p:cNvPr id="3" name="object 3"/>
            <p:cNvSpPr/>
            <p:nvPr/>
          </p:nvSpPr>
          <p:spPr>
            <a:xfrm>
              <a:off x="255270" y="24129"/>
              <a:ext cx="8437880" cy="1353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8450" y="755649"/>
              <a:ext cx="8547100" cy="5651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269" y="731520"/>
            <a:ext cx="7982584" cy="523592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489"/>
              </a:spcBef>
            </a:pPr>
            <a:r>
              <a:rPr sz="2600" spc="8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windowGainedFocus</a:t>
            </a:r>
            <a:r>
              <a:rPr sz="2600" spc="80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600" spc="8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WindowEvent</a:t>
            </a:r>
            <a:r>
              <a:rPr sz="26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600" dirty="0">
              <a:latin typeface="Times New Roman"/>
              <a:cs typeface="Times New Roman"/>
            </a:endParaRPr>
          </a:p>
          <a:p>
            <a:pPr marL="678180" marR="30480" indent="-274320" algn="just">
              <a:lnSpc>
                <a:spcPct val="101600"/>
              </a:lnSpc>
              <a:spcBef>
                <a:spcPts val="310"/>
              </a:spcBef>
            </a:pPr>
            <a:r>
              <a:rPr sz="3075" spc="-15" baseline="5420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3075" spc="150" baseline="5420" dirty="0">
                <a:solidFill>
                  <a:srgbClr val="D58F3C"/>
                </a:solidFill>
                <a:latin typeface="UnDotum"/>
                <a:cs typeface="UnDotum"/>
              </a:rPr>
              <a:t> </a:t>
            </a:r>
            <a:r>
              <a:rPr sz="2400" spc="45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65" dirty="0">
                <a:solidFill>
                  <a:srgbClr val="FDF9C8"/>
                </a:solidFill>
                <a:latin typeface="Times New Roman"/>
                <a:cs typeface="Times New Roman"/>
              </a:rPr>
              <a:t>gains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focus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FDF9C8"/>
                </a:solidFill>
                <a:latin typeface="Times New Roman"/>
                <a:cs typeface="Times New Roman"/>
              </a:rPr>
              <a:t>such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FDF9C8"/>
                </a:solidFill>
                <a:latin typeface="Times New Roman"/>
                <a:cs typeface="Times New Roman"/>
              </a:rPr>
              <a:t>that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50" dirty="0">
                <a:solidFill>
                  <a:srgbClr val="FDF9C8"/>
                </a:solidFill>
                <a:latin typeface="Times New Roman"/>
                <a:cs typeface="Times New Roman"/>
              </a:rPr>
              <a:t>the  </a:t>
            </a:r>
            <a:r>
              <a:rPr sz="2400" spc="8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0" dirty="0">
                <a:solidFill>
                  <a:srgbClr val="FDF9C8"/>
                </a:solidFill>
                <a:latin typeface="Times New Roman"/>
                <a:cs typeface="Times New Roman"/>
              </a:rPr>
              <a:t>or</a:t>
            </a:r>
            <a:r>
              <a:rPr sz="240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one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FDF9C8"/>
                </a:solidFill>
                <a:latin typeface="Times New Roman"/>
                <a:cs typeface="Times New Roman"/>
              </a:rPr>
              <a:t>of</a:t>
            </a:r>
            <a:r>
              <a:rPr sz="2400" spc="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70" dirty="0">
                <a:solidFill>
                  <a:srgbClr val="FDF9C8"/>
                </a:solidFill>
                <a:latin typeface="Times New Roman"/>
                <a:cs typeface="Times New Roman"/>
              </a:rPr>
              <a:t>its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components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FDF9C8"/>
                </a:solidFill>
                <a:latin typeface="Times New Roman"/>
                <a:cs typeface="Times New Roman"/>
              </a:rPr>
              <a:t>will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receive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keyboard  </a:t>
            </a:r>
            <a:r>
              <a:rPr sz="2400" spc="75" dirty="0">
                <a:solidFill>
                  <a:srgbClr val="FDF9C8"/>
                </a:solidFill>
                <a:latin typeface="Times New Roman"/>
                <a:cs typeface="Times New Roman"/>
              </a:rPr>
              <a:t>events.</a:t>
            </a:r>
            <a:endParaRPr sz="2400" dirty="0">
              <a:latin typeface="Times New Roman"/>
              <a:cs typeface="Times New Roman"/>
            </a:endParaRPr>
          </a:p>
          <a:p>
            <a:pPr marL="38100" algn="just">
              <a:lnSpc>
                <a:spcPct val="100000"/>
              </a:lnSpc>
              <a:spcBef>
                <a:spcPts val="650"/>
              </a:spcBef>
            </a:pPr>
            <a:r>
              <a:rPr sz="2600" spc="7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windowLostFocus</a:t>
            </a:r>
            <a:r>
              <a:rPr sz="2600" spc="75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600" spc="7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WindowEvent</a:t>
            </a:r>
            <a:r>
              <a:rPr sz="26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600" dirty="0">
              <a:latin typeface="Times New Roman"/>
              <a:cs typeface="Times New Roman"/>
            </a:endParaRPr>
          </a:p>
          <a:p>
            <a:pPr marL="678180" marR="312420" indent="-274320">
              <a:lnSpc>
                <a:spcPct val="101600"/>
              </a:lnSpc>
              <a:spcBef>
                <a:spcPts val="315"/>
              </a:spcBef>
            </a:pPr>
            <a:r>
              <a:rPr sz="3075" spc="82" baseline="5420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400" spc="55" dirty="0">
                <a:solidFill>
                  <a:srgbClr val="FDF9C8"/>
                </a:solidFill>
                <a:latin typeface="Times New Roman"/>
                <a:cs typeface="Times New Roman"/>
              </a:rPr>
              <a:t>Called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when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 </a:t>
            </a:r>
            <a:r>
              <a:rPr sz="2400" spc="80" dirty="0">
                <a:solidFill>
                  <a:srgbClr val="FDF9C8"/>
                </a:solidFill>
                <a:latin typeface="Times New Roman"/>
                <a:cs typeface="Times New Roman"/>
              </a:rPr>
              <a:t>window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loses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 </a:t>
            </a:r>
            <a:r>
              <a:rPr sz="2400" spc="45" dirty="0">
                <a:solidFill>
                  <a:srgbClr val="FDF9C8"/>
                </a:solidFill>
                <a:latin typeface="Times New Roman"/>
                <a:cs typeface="Times New Roman"/>
              </a:rPr>
              <a:t>focus. </a:t>
            </a:r>
            <a:r>
              <a:rPr sz="2400" spc="40" dirty="0">
                <a:solidFill>
                  <a:srgbClr val="FDF9C8"/>
                </a:solidFill>
                <a:latin typeface="Times New Roman"/>
                <a:cs typeface="Times New Roman"/>
              </a:rPr>
              <a:t>After </a:t>
            </a:r>
            <a:r>
              <a:rPr sz="2400" spc="100" dirty="0">
                <a:solidFill>
                  <a:srgbClr val="FDF9C8"/>
                </a:solidFill>
                <a:latin typeface="Times New Roman"/>
                <a:cs typeface="Times New Roman"/>
              </a:rPr>
              <a:t>this 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event,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neither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FDF9C8"/>
                </a:solidFill>
                <a:latin typeface="Times New Roman"/>
                <a:cs typeface="Times New Roman"/>
              </a:rPr>
              <a:t>nor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70" dirty="0">
                <a:solidFill>
                  <a:srgbClr val="FDF9C8"/>
                </a:solidFill>
                <a:latin typeface="Times New Roman"/>
                <a:cs typeface="Times New Roman"/>
              </a:rPr>
              <a:t>any</a:t>
            </a:r>
            <a:r>
              <a:rPr sz="2400" spc="-1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DF9C8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75" dirty="0">
                <a:solidFill>
                  <a:srgbClr val="FDF9C8"/>
                </a:solidFill>
                <a:latin typeface="Times New Roman"/>
                <a:cs typeface="Times New Roman"/>
              </a:rPr>
              <a:t>its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5" dirty="0">
                <a:solidFill>
                  <a:srgbClr val="FDF9C8"/>
                </a:solidFill>
                <a:latin typeface="Times New Roman"/>
                <a:cs typeface="Times New Roman"/>
              </a:rPr>
              <a:t>components  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will </a:t>
            </a:r>
            <a:r>
              <a:rPr sz="2400" spc="50" dirty="0">
                <a:solidFill>
                  <a:srgbClr val="FDF9C8"/>
                </a:solidFill>
                <a:latin typeface="Times New Roman"/>
                <a:cs typeface="Times New Roman"/>
              </a:rPr>
              <a:t>receive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keyboard</a:t>
            </a:r>
            <a:r>
              <a:rPr sz="2400" spc="-6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75" dirty="0">
                <a:solidFill>
                  <a:srgbClr val="FDF9C8"/>
                </a:solidFill>
                <a:latin typeface="Times New Roman"/>
                <a:cs typeface="Times New Roman"/>
              </a:rPr>
              <a:t>events.</a:t>
            </a:r>
            <a:endParaRPr sz="2400" dirty="0">
              <a:latin typeface="Times New Roman"/>
              <a:cs typeface="Times New Roman"/>
            </a:endParaRPr>
          </a:p>
          <a:p>
            <a:pPr marL="38100" algn="just">
              <a:lnSpc>
                <a:spcPct val="100000"/>
              </a:lnSpc>
              <a:spcBef>
                <a:spcPts val="620"/>
              </a:spcBef>
            </a:pPr>
            <a:r>
              <a:rPr sz="3200" spc="1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WindowStateListener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endParaRPr sz="3200" dirty="0">
              <a:latin typeface="Times New Roman"/>
              <a:cs typeface="Times New Roman"/>
            </a:endParaRPr>
          </a:p>
          <a:p>
            <a:pPr marL="38100" algn="just">
              <a:lnSpc>
                <a:spcPct val="100000"/>
              </a:lnSpc>
              <a:spcBef>
                <a:spcPts val="700"/>
              </a:spcBef>
            </a:pPr>
            <a:r>
              <a:rPr sz="2400" spc="8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windowStateChanged</a:t>
            </a:r>
            <a:r>
              <a:rPr sz="2400" spc="85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400" spc="8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WindowEvent</a:t>
            </a:r>
            <a:r>
              <a:rPr sz="24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400" dirty="0">
              <a:latin typeface="Times New Roman"/>
              <a:cs typeface="Times New Roman"/>
            </a:endParaRPr>
          </a:p>
          <a:p>
            <a:pPr marL="678180" marR="565785" indent="-274320">
              <a:lnSpc>
                <a:spcPct val="101800"/>
              </a:lnSpc>
              <a:spcBef>
                <a:spcPts val="270"/>
              </a:spcBef>
            </a:pPr>
            <a:r>
              <a:rPr sz="3075" spc="82" baseline="9485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400" spc="55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0" dirty="0">
                <a:solidFill>
                  <a:srgbClr val="FDF9C8"/>
                </a:solidFill>
                <a:latin typeface="Times New Roman"/>
                <a:cs typeface="Times New Roman"/>
              </a:rPr>
              <a:t>window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FDF9C8"/>
                </a:solidFill>
                <a:latin typeface="Times New Roman"/>
                <a:cs typeface="Times New Roman"/>
              </a:rPr>
              <a:t>state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90" dirty="0" smtClean="0">
                <a:solidFill>
                  <a:srgbClr val="FDF9C8"/>
                </a:solidFill>
                <a:latin typeface="Times New Roman"/>
                <a:cs typeface="Times New Roman"/>
              </a:rPr>
              <a:t>changes</a:t>
            </a:r>
            <a:r>
              <a:rPr lang="en-US" sz="2400" spc="90" dirty="0" smtClean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90" dirty="0" smtClean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400" spc="-10" dirty="0" smtClean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95" dirty="0">
                <a:solidFill>
                  <a:srgbClr val="FDF9C8"/>
                </a:solidFill>
                <a:latin typeface="Times New Roman"/>
                <a:cs typeface="Times New Roman"/>
              </a:rPr>
              <a:t>it</a:t>
            </a:r>
            <a:r>
              <a:rPr sz="2400" spc="4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800" spc="25" dirty="0">
                <a:solidFill>
                  <a:srgbClr val="FDF9C8"/>
                </a:solidFill>
                <a:latin typeface="Times New Roman"/>
                <a:cs typeface="Times New Roman"/>
              </a:rPr>
              <a:t>is  </a:t>
            </a:r>
            <a:r>
              <a:rPr sz="2800" spc="100" dirty="0">
                <a:solidFill>
                  <a:srgbClr val="FDF9C8"/>
                </a:solidFill>
                <a:latin typeface="Times New Roman"/>
                <a:cs typeface="Times New Roman"/>
              </a:rPr>
              <a:t>maximized </a:t>
            </a:r>
            <a:r>
              <a:rPr sz="2800" spc="120" dirty="0">
                <a:solidFill>
                  <a:srgbClr val="FDF9C8"/>
                </a:solidFill>
                <a:latin typeface="Times New Roman"/>
                <a:cs typeface="Times New Roman"/>
              </a:rPr>
              <a:t>or</a:t>
            </a:r>
            <a:r>
              <a:rPr sz="2800" spc="-12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800" spc="65" dirty="0">
                <a:solidFill>
                  <a:srgbClr val="FDF9C8"/>
                </a:solidFill>
                <a:latin typeface="Times New Roman"/>
                <a:cs typeface="Times New Roman"/>
              </a:rPr>
              <a:t>iconified.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879" y="96519"/>
            <a:ext cx="8437880" cy="1360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1085" y="40054"/>
            <a:ext cx="8648114" cy="6513146"/>
            <a:chOff x="191085" y="40054"/>
            <a:chExt cx="8648114" cy="6513146"/>
          </a:xfrm>
        </p:grpSpPr>
        <p:sp>
          <p:nvSpPr>
            <p:cNvPr id="3" name="object 3"/>
            <p:cNvSpPr/>
            <p:nvPr/>
          </p:nvSpPr>
          <p:spPr>
            <a:xfrm>
              <a:off x="191085" y="40054"/>
              <a:ext cx="8473440" cy="927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8599" y="990600"/>
              <a:ext cx="8610600" cy="5562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051" y="381000"/>
            <a:ext cx="807593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5" dirty="0" smtClean="0"/>
              <a:t>The </a:t>
            </a:r>
            <a:r>
              <a:rPr sz="3600" b="1" spc="175" dirty="0"/>
              <a:t>MouseMotionListener</a:t>
            </a:r>
            <a:r>
              <a:rPr sz="3600" b="1" spc="-215" dirty="0"/>
              <a:t> </a:t>
            </a:r>
            <a:r>
              <a:rPr sz="3600" b="1" spc="145" dirty="0"/>
              <a:t>Interface</a:t>
            </a:r>
            <a:endParaRPr sz="3600" b="1" dirty="0">
              <a:latin typeface="UnDotum"/>
              <a:cs typeface="UnDot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051" y="1524000"/>
            <a:ext cx="7874634" cy="41210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80"/>
              </a:spcBef>
            </a:pPr>
            <a:r>
              <a:rPr sz="3300" spc="127" baseline="6313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mouseMoved(MouseEvent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600" dirty="0">
              <a:latin typeface="Times New Roman"/>
              <a:cs typeface="Times New Roman"/>
            </a:endParaRPr>
          </a:p>
          <a:p>
            <a:pPr marL="754380" indent="-350520">
              <a:lnSpc>
                <a:spcPct val="100000"/>
              </a:lnSpc>
              <a:spcBef>
                <a:spcPts val="350"/>
              </a:spcBef>
              <a:buClr>
                <a:srgbClr val="D58F3C"/>
              </a:buClr>
              <a:buSzPct val="85416"/>
              <a:buFont typeface="UnDotum"/>
              <a:buChar char=""/>
              <a:tabLst>
                <a:tab pos="754380" algn="l"/>
              </a:tabLst>
            </a:pPr>
            <a:r>
              <a:rPr sz="2400" spc="45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DF9C8"/>
                </a:solidFill>
                <a:latin typeface="Times New Roman"/>
                <a:cs typeface="Times New Roman"/>
              </a:rPr>
              <a:t>mouse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DF9C8"/>
                </a:solidFill>
                <a:latin typeface="Times New Roman"/>
                <a:cs typeface="Times New Roman"/>
              </a:rPr>
              <a:t>is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95" dirty="0">
                <a:solidFill>
                  <a:srgbClr val="FDF9C8"/>
                </a:solidFill>
                <a:latin typeface="Times New Roman"/>
                <a:cs typeface="Times New Roman"/>
              </a:rPr>
              <a:t>moved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95" dirty="0">
                <a:solidFill>
                  <a:srgbClr val="FDF9C8"/>
                </a:solidFill>
                <a:latin typeface="Times New Roman"/>
                <a:cs typeface="Times New Roman"/>
              </a:rPr>
              <a:t>within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a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FDF9C8"/>
                </a:solidFill>
                <a:latin typeface="Times New Roman"/>
                <a:cs typeface="Times New Roman"/>
              </a:rPr>
              <a:t>component</a:t>
            </a:r>
            <a:endParaRPr sz="24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sz="3300" spc="127" baseline="6313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mouseDragged(MouseEvent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600" dirty="0">
              <a:latin typeface="Times New Roman"/>
              <a:cs typeface="Times New Roman"/>
            </a:endParaRPr>
          </a:p>
          <a:p>
            <a:pPr marL="678180" marR="30480" indent="-274320">
              <a:lnSpc>
                <a:spcPct val="101699"/>
              </a:lnSpc>
              <a:spcBef>
                <a:spcPts val="310"/>
              </a:spcBef>
              <a:buClr>
                <a:srgbClr val="D58F3C"/>
              </a:buClr>
              <a:buSzPct val="85416"/>
              <a:buFont typeface="UnDotum"/>
              <a:buChar char=""/>
              <a:tabLst>
                <a:tab pos="754380" algn="l"/>
              </a:tabLst>
            </a:pPr>
            <a:r>
              <a:rPr sz="2400" spc="45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DF9C8"/>
                </a:solidFill>
                <a:latin typeface="Times New Roman"/>
                <a:cs typeface="Times New Roman"/>
              </a:rPr>
              <a:t>mouse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DF9C8"/>
                </a:solidFill>
                <a:latin typeface="Times New Roman"/>
                <a:cs typeface="Times New Roman"/>
              </a:rPr>
              <a:t>is</a:t>
            </a:r>
            <a:r>
              <a:rPr sz="24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95" dirty="0">
                <a:solidFill>
                  <a:srgbClr val="FDF9C8"/>
                </a:solidFill>
                <a:latin typeface="Times New Roman"/>
                <a:cs typeface="Times New Roman"/>
              </a:rPr>
              <a:t>moved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95" dirty="0">
                <a:solidFill>
                  <a:srgbClr val="FDF9C8"/>
                </a:solidFill>
                <a:latin typeface="Times New Roman"/>
                <a:cs typeface="Times New Roman"/>
              </a:rPr>
              <a:t>within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a</a:t>
            </a:r>
            <a:r>
              <a:rPr sz="24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FDF9C8"/>
                </a:solidFill>
                <a:latin typeface="Times New Roman"/>
                <a:cs typeface="Times New Roman"/>
              </a:rPr>
              <a:t>component  </a:t>
            </a:r>
            <a:r>
              <a:rPr sz="2400" spc="55" dirty="0">
                <a:solidFill>
                  <a:srgbClr val="FDF9C8"/>
                </a:solidFill>
                <a:latin typeface="Times New Roman"/>
                <a:cs typeface="Times New Roman"/>
              </a:rPr>
              <a:t>while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DF9C8"/>
                </a:solidFill>
                <a:latin typeface="Times New Roman"/>
                <a:cs typeface="Times New Roman"/>
              </a:rPr>
              <a:t>mouse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55" dirty="0">
                <a:solidFill>
                  <a:srgbClr val="FDF9C8"/>
                </a:solidFill>
                <a:latin typeface="Times New Roman"/>
                <a:cs typeface="Times New Roman"/>
              </a:rPr>
              <a:t>button</a:t>
            </a:r>
            <a:r>
              <a:rPr sz="24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FDF9C8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05" dirty="0">
                <a:solidFill>
                  <a:srgbClr val="FDF9C8"/>
                </a:solidFill>
                <a:latin typeface="Times New Roman"/>
                <a:cs typeface="Times New Roman"/>
              </a:rPr>
              <a:t>held</a:t>
            </a:r>
            <a:r>
              <a:rPr sz="2400" spc="-2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DF9C8"/>
                </a:solidFill>
                <a:latin typeface="Times New Roman"/>
                <a:cs typeface="Times New Roman"/>
              </a:rPr>
              <a:t>down</a:t>
            </a:r>
            <a:endParaRPr sz="24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10"/>
              </a:spcBef>
            </a:pPr>
            <a:r>
              <a:rPr sz="3200" u="heavy" spc="105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3200" u="heavy" spc="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MouseWheelListener</a:t>
            </a:r>
            <a:r>
              <a:rPr sz="3200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Interface</a:t>
            </a:r>
            <a:endParaRPr sz="3200" dirty="0">
              <a:latin typeface="Times New Roman"/>
              <a:cs typeface="Times New Roman"/>
            </a:endParaRPr>
          </a:p>
          <a:p>
            <a:pPr marR="1447165" algn="ctr">
              <a:lnSpc>
                <a:spcPct val="100000"/>
              </a:lnSpc>
              <a:spcBef>
                <a:spcPts val="710"/>
              </a:spcBef>
            </a:pPr>
            <a:r>
              <a:rPr sz="3300" spc="142" baseline="6313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95" dirty="0">
                <a:solidFill>
                  <a:srgbClr val="FFFFFF"/>
                </a:solidFill>
                <a:latin typeface="Times New Roman"/>
                <a:cs typeface="Times New Roman"/>
              </a:rPr>
              <a:t>mouseWheelMoved(MouseWheelEvent</a:t>
            </a:r>
            <a:r>
              <a:rPr sz="2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600" dirty="0">
              <a:latin typeface="Times New Roman"/>
              <a:cs typeface="Times New Roman"/>
            </a:endParaRPr>
          </a:p>
          <a:p>
            <a:pPr marR="1522730" algn="ctr">
              <a:lnSpc>
                <a:spcPct val="100000"/>
              </a:lnSpc>
              <a:spcBef>
                <a:spcPts val="350"/>
              </a:spcBef>
            </a:pPr>
            <a:r>
              <a:rPr sz="3075" spc="82" baseline="5420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400" spc="55" dirty="0">
                <a:solidFill>
                  <a:srgbClr val="FDF9C8"/>
                </a:solidFill>
                <a:latin typeface="Times New Roman"/>
                <a:cs typeface="Times New Roman"/>
              </a:rPr>
              <a:t>Called </a:t>
            </a:r>
            <a:r>
              <a:rPr sz="2400" spc="120" dirty="0">
                <a:solidFill>
                  <a:srgbClr val="FDF9C8"/>
                </a:solidFill>
                <a:latin typeface="Times New Roman"/>
                <a:cs typeface="Times New Roman"/>
              </a:rPr>
              <a:t>when </a:t>
            </a:r>
            <a:r>
              <a:rPr sz="24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400" spc="-41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DF9C8"/>
                </a:solidFill>
                <a:latin typeface="Times New Roman"/>
                <a:cs typeface="Times New Roman"/>
              </a:rPr>
              <a:t>mouse </a:t>
            </a:r>
            <a:r>
              <a:rPr sz="2400" spc="70" dirty="0">
                <a:solidFill>
                  <a:srgbClr val="FDF9C8"/>
                </a:solidFill>
                <a:latin typeface="Times New Roman"/>
                <a:cs typeface="Times New Roman"/>
              </a:rPr>
              <a:t>wheel </a:t>
            </a:r>
            <a:r>
              <a:rPr sz="2400" spc="20" dirty="0">
                <a:solidFill>
                  <a:srgbClr val="FDF9C8"/>
                </a:solidFill>
                <a:latin typeface="Times New Roman"/>
                <a:cs typeface="Times New Roman"/>
              </a:rPr>
              <a:t>is </a:t>
            </a:r>
            <a:r>
              <a:rPr sz="2400" spc="125" dirty="0">
                <a:solidFill>
                  <a:srgbClr val="FDF9C8"/>
                </a:solidFill>
                <a:latin typeface="Times New Roman"/>
                <a:cs typeface="Times New Roman"/>
              </a:rPr>
              <a:t>rotated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90846"/>
            <a:ext cx="7886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4000" b="1" spc="10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sz="4000" b="1" spc="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KeyListener</a:t>
            </a:r>
            <a:r>
              <a:rPr sz="4000" b="1" spc="-2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4000" b="1" spc="1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nDotum"/>
              <a:cs typeface="UnDot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797461"/>
            <a:ext cx="8534400" cy="517923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97815" marR="111760" indent="-273050">
              <a:lnSpc>
                <a:spcPct val="79900"/>
              </a:lnSpc>
              <a:spcBef>
                <a:spcPts val="675"/>
              </a:spcBef>
            </a:pPr>
            <a:r>
              <a:rPr sz="2400" spc="65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2400" spc="80" dirty="0">
                <a:solidFill>
                  <a:srgbClr val="FFFFFF"/>
                </a:solidFill>
                <a:latin typeface="Times New Roman"/>
                <a:cs typeface="Times New Roman"/>
              </a:rPr>
              <a:t>interface 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defines </a:t>
            </a:r>
            <a:r>
              <a:rPr sz="2400" spc="130" dirty="0">
                <a:solidFill>
                  <a:srgbClr val="FFFFFF"/>
                </a:solidFill>
                <a:latin typeface="Times New Roman"/>
                <a:cs typeface="Times New Roman"/>
              </a:rPr>
              <a:t>methods </a:t>
            </a:r>
            <a:r>
              <a:rPr sz="2400" spc="14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114" dirty="0">
                <a:solidFill>
                  <a:srgbClr val="FFFFFF"/>
                </a:solidFill>
                <a:latin typeface="Times New Roman"/>
                <a:cs typeface="Times New Roman"/>
              </a:rPr>
              <a:t>respond </a:t>
            </a:r>
            <a:r>
              <a:rPr sz="2400" spc="13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90" dirty="0">
                <a:solidFill>
                  <a:srgbClr val="FFFFFF"/>
                </a:solidFill>
                <a:latin typeface="Times New Roman"/>
                <a:cs typeface="Times New Roman"/>
              </a:rPr>
              <a:t>events  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arising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imes New Roman"/>
                <a:cs typeface="Times New Roman"/>
              </a:rPr>
              <a:t>keyboard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imes New Roman"/>
                <a:cs typeface="Times New Roman"/>
              </a:rPr>
              <a:t>pressed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released.</a:t>
            </a:r>
            <a:endParaRPr sz="2400" dirty="0">
              <a:latin typeface="Times New Roman"/>
              <a:cs typeface="Times New Roman"/>
            </a:endParaRPr>
          </a:p>
          <a:p>
            <a:pPr marL="25400">
              <a:lnSpc>
                <a:spcPts val="2760"/>
              </a:lnSpc>
              <a:spcBef>
                <a:spcPts val="20"/>
              </a:spcBef>
            </a:pPr>
            <a:r>
              <a:rPr sz="2400" b="1" spc="4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keyTyped</a:t>
            </a:r>
            <a:r>
              <a:rPr sz="2400" b="1" spc="45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400" b="1" spc="4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KeyEvent</a:t>
            </a:r>
            <a:r>
              <a:rPr sz="2400" b="1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400" b="1" dirty="0">
              <a:latin typeface="Times New Roman"/>
              <a:cs typeface="Times New Roman"/>
            </a:endParaRPr>
          </a:p>
          <a:p>
            <a:pPr marL="665480" marR="744220" indent="-274320">
              <a:lnSpc>
                <a:spcPct val="79900"/>
              </a:lnSpc>
              <a:spcBef>
                <a:spcPts val="414"/>
              </a:spcBef>
              <a:buClr>
                <a:srgbClr val="D58F3C"/>
              </a:buClr>
              <a:buSzPct val="84090"/>
              <a:buFont typeface="UnDotum"/>
              <a:buChar char=""/>
              <a:tabLst>
                <a:tab pos="665480" algn="l"/>
              </a:tabLst>
            </a:pPr>
            <a:r>
              <a:rPr sz="2200" spc="4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2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0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75" dirty="0">
                <a:solidFill>
                  <a:srgbClr val="FDF9C8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35" dirty="0">
                <a:solidFill>
                  <a:srgbClr val="FDF9C8"/>
                </a:solidFill>
                <a:latin typeface="Times New Roman"/>
                <a:cs typeface="Times New Roman"/>
              </a:rPr>
              <a:t>key</a:t>
            </a:r>
            <a:r>
              <a:rPr sz="22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30" dirty="0">
                <a:solidFill>
                  <a:srgbClr val="FDF9C8"/>
                </a:solidFill>
                <a:latin typeface="Times New Roman"/>
                <a:cs typeface="Times New Roman"/>
              </a:rPr>
              <a:t>on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3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80" dirty="0">
                <a:solidFill>
                  <a:srgbClr val="FDF9C8"/>
                </a:solidFill>
                <a:latin typeface="Times New Roman"/>
                <a:cs typeface="Times New Roman"/>
              </a:rPr>
              <a:t>keyboard</a:t>
            </a:r>
            <a:r>
              <a:rPr sz="22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FDF9C8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80" dirty="0">
                <a:solidFill>
                  <a:srgbClr val="FDF9C8"/>
                </a:solidFill>
                <a:latin typeface="Times New Roman"/>
                <a:cs typeface="Times New Roman"/>
              </a:rPr>
              <a:t>pressed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35" dirty="0">
                <a:solidFill>
                  <a:srgbClr val="FDF9C8"/>
                </a:solidFill>
                <a:latin typeface="Times New Roman"/>
                <a:cs typeface="Times New Roman"/>
              </a:rPr>
              <a:t>and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45" dirty="0">
                <a:solidFill>
                  <a:srgbClr val="FDF9C8"/>
                </a:solidFill>
                <a:latin typeface="Times New Roman"/>
                <a:cs typeface="Times New Roman"/>
              </a:rPr>
              <a:t>then  </a:t>
            </a:r>
            <a:r>
              <a:rPr sz="2200" spc="70" dirty="0">
                <a:solidFill>
                  <a:srgbClr val="FDF9C8"/>
                </a:solidFill>
                <a:latin typeface="Times New Roman"/>
                <a:cs typeface="Times New Roman"/>
              </a:rPr>
              <a:t>released</a:t>
            </a:r>
            <a:endParaRPr sz="2200" dirty="0">
              <a:latin typeface="Times New Roman"/>
              <a:cs typeface="Times New Roman"/>
            </a:endParaRPr>
          </a:p>
          <a:p>
            <a:pPr marL="25400">
              <a:lnSpc>
                <a:spcPts val="2765"/>
              </a:lnSpc>
              <a:spcBef>
                <a:spcPts val="20"/>
              </a:spcBef>
            </a:pPr>
            <a:r>
              <a:rPr sz="2400" b="1" spc="5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keyPressed</a:t>
            </a:r>
            <a:r>
              <a:rPr sz="2400" b="1" spc="50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400" b="1" spc="5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KeyEvent</a:t>
            </a:r>
            <a:r>
              <a:rPr sz="2400" b="1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400" b="1" dirty="0">
              <a:latin typeface="Times New Roman"/>
              <a:cs typeface="Times New Roman"/>
            </a:endParaRPr>
          </a:p>
          <a:p>
            <a:pPr marL="665480" indent="-274320">
              <a:lnSpc>
                <a:spcPts val="2525"/>
              </a:lnSpc>
              <a:buClr>
                <a:srgbClr val="D58F3C"/>
              </a:buClr>
              <a:buSzPct val="84090"/>
              <a:buFont typeface="UnDotum"/>
              <a:buChar char=""/>
              <a:tabLst>
                <a:tab pos="665480" algn="l"/>
              </a:tabLst>
            </a:pPr>
            <a:r>
              <a:rPr sz="2200" spc="4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2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0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75" dirty="0">
                <a:solidFill>
                  <a:srgbClr val="FDF9C8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35" dirty="0">
                <a:solidFill>
                  <a:srgbClr val="FDF9C8"/>
                </a:solidFill>
                <a:latin typeface="Times New Roman"/>
                <a:cs typeface="Times New Roman"/>
              </a:rPr>
              <a:t>key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30" dirty="0">
                <a:solidFill>
                  <a:srgbClr val="FDF9C8"/>
                </a:solidFill>
                <a:latin typeface="Times New Roman"/>
                <a:cs typeface="Times New Roman"/>
              </a:rPr>
              <a:t>on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3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80" dirty="0">
                <a:solidFill>
                  <a:srgbClr val="FDF9C8"/>
                </a:solidFill>
                <a:latin typeface="Times New Roman"/>
                <a:cs typeface="Times New Roman"/>
              </a:rPr>
              <a:t>keyboard</a:t>
            </a:r>
            <a:r>
              <a:rPr sz="22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FDF9C8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80" dirty="0">
                <a:solidFill>
                  <a:srgbClr val="FDF9C8"/>
                </a:solidFill>
                <a:latin typeface="Times New Roman"/>
                <a:cs typeface="Times New Roman"/>
              </a:rPr>
              <a:t>pressed</a:t>
            </a:r>
            <a:endParaRPr sz="2200" dirty="0">
              <a:latin typeface="Times New Roman"/>
              <a:cs typeface="Times New Roman"/>
            </a:endParaRPr>
          </a:p>
          <a:p>
            <a:pPr marL="25400">
              <a:lnSpc>
                <a:spcPts val="2765"/>
              </a:lnSpc>
              <a:spcBef>
                <a:spcPts val="20"/>
              </a:spcBef>
            </a:pPr>
            <a:r>
              <a:rPr sz="2400" b="1" spc="4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keyReleased</a:t>
            </a:r>
            <a:r>
              <a:rPr sz="2400" b="1" spc="45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400" b="1" spc="4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KeyEvent</a:t>
            </a:r>
            <a:r>
              <a:rPr sz="2400" b="1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400" b="1" dirty="0">
              <a:latin typeface="Times New Roman"/>
              <a:cs typeface="Times New Roman"/>
            </a:endParaRPr>
          </a:p>
          <a:p>
            <a:pPr marL="665480" indent="-274320">
              <a:lnSpc>
                <a:spcPts val="2440"/>
              </a:lnSpc>
              <a:buClr>
                <a:srgbClr val="D58F3C"/>
              </a:buClr>
              <a:buSzPct val="84090"/>
              <a:buFont typeface="UnDotum"/>
              <a:buChar char=""/>
              <a:tabLst>
                <a:tab pos="665480" algn="l"/>
              </a:tabLst>
            </a:pPr>
            <a:r>
              <a:rPr sz="2200" spc="4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2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0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75" dirty="0">
                <a:solidFill>
                  <a:srgbClr val="FDF9C8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35" dirty="0">
                <a:solidFill>
                  <a:srgbClr val="FDF9C8"/>
                </a:solidFill>
                <a:latin typeface="Times New Roman"/>
                <a:cs typeface="Times New Roman"/>
              </a:rPr>
              <a:t>key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30" dirty="0">
                <a:solidFill>
                  <a:srgbClr val="FDF9C8"/>
                </a:solidFill>
                <a:latin typeface="Times New Roman"/>
                <a:cs typeface="Times New Roman"/>
              </a:rPr>
              <a:t>on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3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80" dirty="0">
                <a:solidFill>
                  <a:srgbClr val="FDF9C8"/>
                </a:solidFill>
                <a:latin typeface="Times New Roman"/>
                <a:cs typeface="Times New Roman"/>
              </a:rPr>
              <a:t>keyboard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FDF9C8"/>
                </a:solidFill>
                <a:latin typeface="Times New Roman"/>
                <a:cs typeface="Times New Roman"/>
              </a:rPr>
              <a:t>is</a:t>
            </a:r>
            <a:r>
              <a:rPr sz="2200" spc="-1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70" dirty="0">
                <a:solidFill>
                  <a:srgbClr val="FDF9C8"/>
                </a:solidFill>
                <a:latin typeface="Times New Roman"/>
                <a:cs typeface="Times New Roman"/>
              </a:rPr>
              <a:t>released</a:t>
            </a:r>
            <a:endParaRPr sz="2200" dirty="0">
              <a:latin typeface="Times New Roman"/>
              <a:cs typeface="Times New Roman"/>
            </a:endParaRPr>
          </a:p>
          <a:p>
            <a:pPr marL="25400">
              <a:lnSpc>
                <a:spcPts val="3754"/>
              </a:lnSpc>
            </a:pPr>
            <a:r>
              <a:rPr sz="3200" u="sng" spc="105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3200" u="sng" spc="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FocusListener</a:t>
            </a:r>
            <a:r>
              <a:rPr sz="3200" u="sng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sng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Interface</a:t>
            </a:r>
            <a:endParaRPr sz="3200" u="sng" dirty="0">
              <a:latin typeface="Times New Roman"/>
              <a:cs typeface="Times New Roman"/>
            </a:endParaRPr>
          </a:p>
          <a:p>
            <a:pPr marL="297815" marR="17780" indent="-273050">
              <a:lnSpc>
                <a:spcPts val="2310"/>
              </a:lnSpc>
              <a:spcBef>
                <a:spcPts val="560"/>
              </a:spcBef>
            </a:pPr>
            <a:r>
              <a:rPr sz="2400" spc="65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4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defines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imes New Roman"/>
                <a:cs typeface="Times New Roman"/>
              </a:rPr>
              <a:t>methods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imes New Roman"/>
                <a:cs typeface="Times New Roman"/>
              </a:rPr>
              <a:t>respond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imes New Roman"/>
                <a:cs typeface="Times New Roman"/>
              </a:rPr>
              <a:t>component  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gaining </a:t>
            </a:r>
            <a:r>
              <a:rPr sz="2400" spc="105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losing </a:t>
            </a:r>
            <a:r>
              <a:rPr sz="2400" spc="14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imes New Roman"/>
                <a:cs typeface="Times New Roman"/>
              </a:rPr>
              <a:t>focus.</a:t>
            </a:r>
            <a:endParaRPr sz="2400" dirty="0">
              <a:latin typeface="Times New Roman"/>
              <a:cs typeface="Times New Roman"/>
            </a:endParaRPr>
          </a:p>
          <a:p>
            <a:pPr marL="25400">
              <a:lnSpc>
                <a:spcPts val="2760"/>
              </a:lnSpc>
              <a:spcBef>
                <a:spcPts val="40"/>
              </a:spcBef>
            </a:pPr>
            <a:r>
              <a:rPr sz="2400" b="1" spc="6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focusGained</a:t>
            </a:r>
            <a:r>
              <a:rPr sz="2400" b="1" spc="65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400" b="1" spc="6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FocusEvent</a:t>
            </a:r>
            <a:r>
              <a:rPr sz="2400" b="1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400" b="1" dirty="0">
              <a:latin typeface="Times New Roman"/>
              <a:cs typeface="Times New Roman"/>
            </a:endParaRPr>
          </a:p>
          <a:p>
            <a:pPr marL="391160">
              <a:lnSpc>
                <a:spcPts val="2520"/>
              </a:lnSpc>
            </a:pPr>
            <a:r>
              <a:rPr sz="2775" spc="30" baseline="9009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775" spc="-397" baseline="9009" dirty="0">
                <a:solidFill>
                  <a:srgbClr val="D58F3C"/>
                </a:solidFill>
                <a:latin typeface="UnDotum"/>
                <a:cs typeface="UnDotum"/>
              </a:rPr>
              <a:t> </a:t>
            </a:r>
            <a:r>
              <a:rPr sz="2200" spc="4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0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75" dirty="0">
                <a:solidFill>
                  <a:srgbClr val="FDF9C8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20" dirty="0">
                <a:solidFill>
                  <a:srgbClr val="FDF9C8"/>
                </a:solidFill>
                <a:latin typeface="Times New Roman"/>
                <a:cs typeface="Times New Roman"/>
              </a:rPr>
              <a:t>component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60" dirty="0">
                <a:solidFill>
                  <a:srgbClr val="FDF9C8"/>
                </a:solidFill>
                <a:latin typeface="Times New Roman"/>
                <a:cs typeface="Times New Roman"/>
              </a:rPr>
              <a:t>gains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3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75" dirty="0">
                <a:solidFill>
                  <a:srgbClr val="FDF9C8"/>
                </a:solidFill>
                <a:latin typeface="Times New Roman"/>
                <a:cs typeface="Times New Roman"/>
              </a:rPr>
              <a:t>keyboard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45" dirty="0">
                <a:solidFill>
                  <a:srgbClr val="FDF9C8"/>
                </a:solidFill>
                <a:latin typeface="Times New Roman"/>
                <a:cs typeface="Times New Roman"/>
              </a:rPr>
              <a:t>focus</a:t>
            </a:r>
            <a:endParaRPr sz="220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0"/>
              </a:spcBef>
            </a:pPr>
            <a:r>
              <a:rPr sz="2400" b="1" spc="5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focusLost</a:t>
            </a:r>
            <a:r>
              <a:rPr sz="2400" b="1" spc="55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400" b="1" spc="5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FocusEvent</a:t>
            </a:r>
            <a:r>
              <a:rPr sz="2400" b="1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e)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343" y="6053599"/>
            <a:ext cx="65258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75" spc="30" baseline="9009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775" spc="-397" baseline="9009" dirty="0">
                <a:solidFill>
                  <a:srgbClr val="D58F3C"/>
                </a:solidFill>
                <a:latin typeface="UnDotum"/>
                <a:cs typeface="UnDotum"/>
              </a:rPr>
              <a:t> </a:t>
            </a:r>
            <a:r>
              <a:rPr sz="2200" spc="40" dirty="0">
                <a:solidFill>
                  <a:srgbClr val="FDF9C8"/>
                </a:solidFill>
                <a:latin typeface="Times New Roman"/>
                <a:cs typeface="Times New Roman"/>
              </a:rPr>
              <a:t>Called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05" dirty="0">
                <a:solidFill>
                  <a:srgbClr val="FDF9C8"/>
                </a:solidFill>
                <a:latin typeface="Times New Roman"/>
                <a:cs typeface="Times New Roman"/>
              </a:rPr>
              <a:t>when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75" dirty="0">
                <a:solidFill>
                  <a:srgbClr val="FDF9C8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20" dirty="0">
                <a:solidFill>
                  <a:srgbClr val="FDF9C8"/>
                </a:solidFill>
                <a:latin typeface="Times New Roman"/>
                <a:cs typeface="Times New Roman"/>
              </a:rPr>
              <a:t>component</a:t>
            </a:r>
            <a:r>
              <a:rPr sz="22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40" dirty="0">
                <a:solidFill>
                  <a:srgbClr val="FDF9C8"/>
                </a:solidFill>
                <a:latin typeface="Times New Roman"/>
                <a:cs typeface="Times New Roman"/>
              </a:rPr>
              <a:t>loses</a:t>
            </a:r>
            <a:r>
              <a:rPr sz="2200" spc="-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135" dirty="0">
                <a:solidFill>
                  <a:srgbClr val="FDF9C8"/>
                </a:solidFill>
                <a:latin typeface="Times New Roman"/>
                <a:cs typeface="Times New Roman"/>
              </a:rPr>
              <a:t>the</a:t>
            </a:r>
            <a:r>
              <a:rPr sz="2200" spc="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75" dirty="0">
                <a:solidFill>
                  <a:srgbClr val="FDF9C8"/>
                </a:solidFill>
                <a:latin typeface="Times New Roman"/>
                <a:cs typeface="Times New Roman"/>
              </a:rPr>
              <a:t>keyboard</a:t>
            </a:r>
            <a:r>
              <a:rPr sz="2200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200" spc="45" dirty="0">
                <a:solidFill>
                  <a:srgbClr val="FDF9C8"/>
                </a:solidFill>
                <a:latin typeface="Times New Roman"/>
                <a:cs typeface="Times New Roman"/>
              </a:rPr>
              <a:t>focus</a:t>
            </a:r>
            <a:endParaRPr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1752600"/>
            <a:ext cx="6795134" cy="185948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690"/>
              </a:spcBef>
              <a:buFont typeface="Arial" panose="020B0604020202020204" pitchFamily="34" charset="0"/>
              <a:buChar char="•"/>
            </a:pPr>
            <a:r>
              <a:rPr lang="en-GB" sz="2600" spc="95" dirty="0">
                <a:latin typeface="Times New Roman"/>
                <a:cs typeface="Times New Roman"/>
              </a:rPr>
              <a:t>The </a:t>
            </a:r>
            <a:r>
              <a:rPr lang="en-GB" sz="2600" spc="70" dirty="0">
                <a:latin typeface="Times New Roman"/>
                <a:cs typeface="Times New Roman"/>
              </a:rPr>
              <a:t>Event </a:t>
            </a:r>
            <a:r>
              <a:rPr lang="en-GB" sz="2600" spc="110" dirty="0">
                <a:latin typeface="Times New Roman"/>
                <a:cs typeface="Times New Roman"/>
              </a:rPr>
              <a:t>Handling</a:t>
            </a:r>
            <a:r>
              <a:rPr lang="en-GB" sz="2600" spc="-265" dirty="0">
                <a:latin typeface="Times New Roman"/>
                <a:cs typeface="Times New Roman"/>
              </a:rPr>
              <a:t> </a:t>
            </a:r>
            <a:r>
              <a:rPr lang="en-GB" sz="2600" spc="70" dirty="0">
                <a:latin typeface="Times New Roman"/>
                <a:cs typeface="Times New Roman"/>
              </a:rPr>
              <a:t>Process</a:t>
            </a:r>
            <a:endParaRPr lang="en-GB" sz="2600" dirty="0">
              <a:latin typeface="Times New Roman"/>
              <a:cs typeface="Times New Roman"/>
            </a:endParaRPr>
          </a:p>
          <a:p>
            <a:pPr marL="482600" indent="-457200">
              <a:lnSpc>
                <a:spcPct val="100000"/>
              </a:lnSpc>
              <a:spcBef>
                <a:spcPts val="590"/>
              </a:spcBef>
              <a:buFont typeface="Arial" panose="020B0604020202020204" pitchFamily="34" charset="0"/>
              <a:buChar char="•"/>
            </a:pPr>
            <a:r>
              <a:rPr lang="en-GB" sz="2600" spc="70" dirty="0">
                <a:latin typeface="Times New Roman"/>
                <a:cs typeface="Times New Roman"/>
              </a:rPr>
              <a:t>Event</a:t>
            </a:r>
            <a:r>
              <a:rPr lang="en-GB" sz="2600" spc="-60" dirty="0">
                <a:latin typeface="Times New Roman"/>
                <a:cs typeface="Times New Roman"/>
              </a:rPr>
              <a:t> </a:t>
            </a:r>
            <a:r>
              <a:rPr lang="en-GB" sz="2600" spc="35" dirty="0">
                <a:latin typeface="Times New Roman"/>
                <a:cs typeface="Times New Roman"/>
              </a:rPr>
              <a:t>Classes</a:t>
            </a:r>
            <a:endParaRPr lang="en-US" sz="2600" spc="90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82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sz="2600" spc="9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Semantic </a:t>
            </a:r>
            <a:r>
              <a:rPr sz="2600" spc="70" dirty="0">
                <a:solidFill>
                  <a:srgbClr val="FFFFFF"/>
                </a:solidFill>
                <a:latin typeface="Times New Roman"/>
                <a:cs typeface="Times New Roman"/>
              </a:rPr>
              <a:t>Event </a:t>
            </a:r>
            <a:r>
              <a:rPr sz="2600" spc="110" dirty="0">
                <a:solidFill>
                  <a:srgbClr val="FFFFFF"/>
                </a:solidFill>
                <a:latin typeface="Times New Roman"/>
                <a:cs typeface="Times New Roman"/>
              </a:rPr>
              <a:t>Handling </a:t>
            </a:r>
            <a:r>
              <a:rPr sz="2600" spc="10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600" spc="14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600" spc="-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Application</a:t>
            </a:r>
            <a:endParaRPr sz="2600" dirty="0">
              <a:latin typeface="Times New Roman"/>
              <a:cs typeface="Times New Roman"/>
            </a:endParaRPr>
          </a:p>
          <a:p>
            <a:pPr marL="368300" indent="-342900">
              <a:lnSpc>
                <a:spcPct val="10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endParaRPr sz="2200" dirty="0">
              <a:latin typeface="UnDotum"/>
              <a:cs typeface="UnDot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5270" y="24129"/>
            <a:ext cx="8437880" cy="1353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447800"/>
            <a:ext cx="3550285" cy="287386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90"/>
              </a:spcBef>
            </a:pPr>
            <a:r>
              <a:rPr sz="3300" spc="112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75" dirty="0">
                <a:solidFill>
                  <a:srgbClr val="FFFFFF"/>
                </a:solidFill>
                <a:latin typeface="Times New Roman"/>
                <a:cs typeface="Times New Roman"/>
              </a:rPr>
              <a:t>FocusAdapter</a:t>
            </a:r>
            <a:endParaRPr sz="260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590"/>
              </a:spcBef>
            </a:pPr>
            <a:r>
              <a:rPr sz="3300" spc="150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100" dirty="0">
                <a:solidFill>
                  <a:srgbClr val="FFFFFF"/>
                </a:solidFill>
                <a:latin typeface="Times New Roman"/>
                <a:cs typeface="Times New Roman"/>
              </a:rPr>
              <a:t>WindowAdapter</a:t>
            </a:r>
            <a:endParaRPr sz="260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600"/>
              </a:spcBef>
            </a:pPr>
            <a:r>
              <a:rPr sz="3300" spc="75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50" dirty="0">
                <a:solidFill>
                  <a:srgbClr val="FFFFFF"/>
                </a:solidFill>
                <a:latin typeface="Times New Roman"/>
                <a:cs typeface="Times New Roman"/>
              </a:rPr>
              <a:t>KeyAdapter</a:t>
            </a:r>
            <a:endParaRPr sz="260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590"/>
              </a:spcBef>
            </a:pPr>
            <a:r>
              <a:rPr sz="3300" spc="127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85" dirty="0">
                <a:solidFill>
                  <a:srgbClr val="FFFFFF"/>
                </a:solidFill>
                <a:latin typeface="Times New Roman"/>
                <a:cs typeface="Times New Roman"/>
              </a:rPr>
              <a:t>MouseAdapter</a:t>
            </a:r>
            <a:endParaRPr sz="260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600"/>
              </a:spcBef>
            </a:pPr>
            <a:r>
              <a:rPr sz="3300" spc="135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90" dirty="0">
                <a:solidFill>
                  <a:srgbClr val="FFFFFF"/>
                </a:solidFill>
                <a:latin typeface="Times New Roman"/>
                <a:cs typeface="Times New Roman"/>
              </a:rPr>
              <a:t>MouseMotionAdapter</a:t>
            </a:r>
            <a:endParaRPr sz="260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600"/>
              </a:spcBef>
            </a:pPr>
            <a:r>
              <a:rPr sz="3300" spc="157" baseline="10101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600" spc="10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MouseInputAdapter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52400"/>
            <a:ext cx="8473440" cy="854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341728"/>
            <a:ext cx="8740140" cy="5830472"/>
            <a:chOff x="219709" y="139700"/>
            <a:chExt cx="8740140" cy="5830472"/>
          </a:xfrm>
        </p:grpSpPr>
        <p:sp>
          <p:nvSpPr>
            <p:cNvPr id="3" name="object 3"/>
            <p:cNvSpPr/>
            <p:nvPr/>
          </p:nvSpPr>
          <p:spPr>
            <a:xfrm>
              <a:off x="219709" y="139700"/>
              <a:ext cx="8473440" cy="8597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349" y="990600"/>
              <a:ext cx="8572500" cy="26746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349" y="3684172"/>
              <a:ext cx="8572500" cy="2286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269" y="506529"/>
            <a:ext cx="634873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i="1" u="none" spc="-175" dirty="0" smtClean="0">
                <a:latin typeface="Georgia"/>
                <a:cs typeface="Georgia"/>
              </a:rPr>
              <a:t>Semantic </a:t>
            </a:r>
            <a:r>
              <a:rPr sz="3600" b="1" i="1" u="none" spc="-225" dirty="0">
                <a:latin typeface="Georgia"/>
                <a:cs typeface="Georgia"/>
              </a:rPr>
              <a:t>Event</a:t>
            </a:r>
            <a:r>
              <a:rPr sz="3600" b="1" i="1" u="none" spc="-50" dirty="0">
                <a:latin typeface="Georgia"/>
                <a:cs typeface="Georgia"/>
              </a:rPr>
              <a:t> </a:t>
            </a:r>
            <a:r>
              <a:rPr sz="3600" b="1" i="1" u="none" spc="-195" dirty="0">
                <a:latin typeface="Georgia"/>
                <a:cs typeface="Georgia"/>
              </a:rPr>
              <a:t>Listeners</a:t>
            </a:r>
            <a:endParaRPr sz="3600" b="1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269" y="1732386"/>
            <a:ext cx="7545705" cy="270330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80"/>
              </a:spcBef>
            </a:pPr>
            <a:r>
              <a:rPr sz="2600" spc="7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ActionListener</a:t>
            </a:r>
            <a:endParaRPr sz="2600" dirty="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50"/>
              </a:spcBef>
            </a:pPr>
            <a:r>
              <a:rPr sz="3075" spc="97" baseline="5420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400" spc="65" dirty="0">
                <a:solidFill>
                  <a:srgbClr val="FDF9C8"/>
                </a:solidFill>
                <a:latin typeface="Times New Roman"/>
                <a:cs typeface="Times New Roman"/>
              </a:rPr>
              <a:t>void </a:t>
            </a:r>
            <a:r>
              <a:rPr sz="2400" spc="80" dirty="0">
                <a:solidFill>
                  <a:srgbClr val="FDF9C8"/>
                </a:solidFill>
                <a:latin typeface="Times New Roman"/>
                <a:cs typeface="Times New Roman"/>
              </a:rPr>
              <a:t>actionPerformed(ActionEvent</a:t>
            </a:r>
            <a:r>
              <a:rPr sz="2400" spc="-7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e)</a:t>
            </a:r>
            <a:endParaRPr sz="24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sz="2600" spc="8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ItemListener</a:t>
            </a:r>
            <a:endParaRPr sz="2600" dirty="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59"/>
              </a:spcBef>
            </a:pPr>
            <a:r>
              <a:rPr sz="3075" spc="97" baseline="5420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400" spc="65" dirty="0">
                <a:solidFill>
                  <a:srgbClr val="FDF9C8"/>
                </a:solidFill>
                <a:latin typeface="Times New Roman"/>
                <a:cs typeface="Times New Roman"/>
              </a:rPr>
              <a:t>void </a:t>
            </a:r>
            <a:r>
              <a:rPr sz="2400" spc="90" dirty="0">
                <a:solidFill>
                  <a:srgbClr val="FDF9C8"/>
                </a:solidFill>
                <a:latin typeface="Times New Roman"/>
                <a:cs typeface="Times New Roman"/>
              </a:rPr>
              <a:t>itemStateChanged(ItemEvent</a:t>
            </a:r>
            <a:r>
              <a:rPr sz="2400" spc="-6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e)</a:t>
            </a:r>
            <a:endParaRPr sz="24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sz="2600" spc="9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AdjustmentListener</a:t>
            </a:r>
            <a:endParaRPr sz="2600" dirty="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50"/>
              </a:spcBef>
            </a:pPr>
            <a:r>
              <a:rPr sz="3075" spc="97" baseline="5420" dirty="0">
                <a:solidFill>
                  <a:srgbClr val="D58F3C"/>
                </a:solidFill>
                <a:latin typeface="UnDotum"/>
                <a:cs typeface="UnDotum"/>
              </a:rPr>
              <a:t></a:t>
            </a:r>
            <a:r>
              <a:rPr sz="2400" spc="65" dirty="0">
                <a:solidFill>
                  <a:srgbClr val="FDF9C8"/>
                </a:solidFill>
                <a:latin typeface="Times New Roman"/>
                <a:cs typeface="Times New Roman"/>
              </a:rPr>
              <a:t>void </a:t>
            </a:r>
            <a:r>
              <a:rPr sz="2400" spc="90" dirty="0">
                <a:solidFill>
                  <a:srgbClr val="FDF9C8"/>
                </a:solidFill>
                <a:latin typeface="Times New Roman"/>
                <a:cs typeface="Times New Roman"/>
              </a:rPr>
              <a:t>adjustmentValueChanged(AdjustmentEvent</a:t>
            </a:r>
            <a:r>
              <a:rPr sz="2400" spc="-45" dirty="0">
                <a:solidFill>
                  <a:srgbClr val="FDF9C8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FDF9C8"/>
                </a:solidFill>
                <a:latin typeface="Times New Roman"/>
                <a:cs typeface="Times New Roman"/>
              </a:rPr>
              <a:t>e)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0400" y="3048000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709" y="146050"/>
            <a:ext cx="8473440" cy="6463030"/>
            <a:chOff x="219709" y="146050"/>
            <a:chExt cx="8473440" cy="6463030"/>
          </a:xfrm>
        </p:grpSpPr>
        <p:sp>
          <p:nvSpPr>
            <p:cNvPr id="3" name="object 3"/>
            <p:cNvSpPr/>
            <p:nvPr/>
          </p:nvSpPr>
          <p:spPr>
            <a:xfrm>
              <a:off x="219709" y="146050"/>
              <a:ext cx="8473440" cy="1231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8459" y="1292860"/>
              <a:ext cx="8242300" cy="53162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790" y="146050"/>
            <a:ext cx="8699500" cy="6492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46050" y="0"/>
              <a:ext cx="8473440" cy="999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35660"/>
              <a:ext cx="9144000" cy="6022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9700"/>
            <a:ext cx="9144000" cy="6498590"/>
            <a:chOff x="0" y="139700"/>
            <a:chExt cx="9144000" cy="6498590"/>
          </a:xfrm>
        </p:grpSpPr>
        <p:sp>
          <p:nvSpPr>
            <p:cNvPr id="3" name="object 3"/>
            <p:cNvSpPr/>
            <p:nvPr/>
          </p:nvSpPr>
          <p:spPr>
            <a:xfrm>
              <a:off x="219709" y="139700"/>
              <a:ext cx="8473440" cy="8597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08050"/>
              <a:ext cx="9144000" cy="57302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790" y="224790"/>
            <a:ext cx="8699500" cy="6182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270" y="24129"/>
            <a:ext cx="8437880" cy="4345940"/>
            <a:chOff x="255270" y="24129"/>
            <a:chExt cx="8437880" cy="4345940"/>
          </a:xfrm>
        </p:grpSpPr>
        <p:sp>
          <p:nvSpPr>
            <p:cNvPr id="3" name="object 3"/>
            <p:cNvSpPr/>
            <p:nvPr/>
          </p:nvSpPr>
          <p:spPr>
            <a:xfrm>
              <a:off x="255270" y="24129"/>
              <a:ext cx="8437880" cy="1353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8460" y="1365249"/>
              <a:ext cx="8314690" cy="30048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58469" y="4528820"/>
            <a:ext cx="81514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F7C790"/>
                </a:solidFill>
                <a:latin typeface="Times New Roman"/>
                <a:cs typeface="Times New Roman"/>
              </a:rPr>
              <a:t>enableEvents(WINDOW_EVENT_MASK </a:t>
            </a:r>
            <a:r>
              <a:rPr sz="1800" spc="265" dirty="0">
                <a:solidFill>
                  <a:srgbClr val="F7C790"/>
                </a:solidFill>
                <a:latin typeface="Times New Roman"/>
                <a:cs typeface="Times New Roman"/>
              </a:rPr>
              <a:t>|</a:t>
            </a:r>
            <a:r>
              <a:rPr sz="1800" spc="-15" dirty="0">
                <a:solidFill>
                  <a:srgbClr val="F7C79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7C790"/>
                </a:solidFill>
                <a:latin typeface="Times New Roman"/>
                <a:cs typeface="Times New Roman"/>
              </a:rPr>
              <a:t>MOUSE_EVENT_MASK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);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69" y="1521459"/>
            <a:ext cx="313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075" b="0" u="none" spc="104" baseline="9485" dirty="0">
                <a:solidFill>
                  <a:srgbClr val="F2A346"/>
                </a:solidFill>
                <a:latin typeface="UnDotum"/>
                <a:cs typeface="UnDotum"/>
              </a:rPr>
              <a:t></a:t>
            </a:r>
            <a:r>
              <a:rPr sz="2400" b="0" u="none" spc="70" dirty="0">
                <a:latin typeface="Times New Roman"/>
                <a:cs typeface="Times New Roman"/>
              </a:rPr>
              <a:t>WINDOW_OPENED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840000" y="1825625"/>
            <a:ext cx="7675350" cy="4805546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665480" marR="819785" indent="-274320">
              <a:lnSpc>
                <a:spcPts val="2370"/>
              </a:lnSpc>
              <a:spcBef>
                <a:spcPts val="405"/>
              </a:spcBef>
              <a:buClr>
                <a:srgbClr val="D58F3C"/>
              </a:buClr>
              <a:buSzPct val="84090"/>
              <a:buFont typeface="UnDotum"/>
              <a:buChar char=""/>
              <a:tabLst>
                <a:tab pos="735330" algn="l"/>
              </a:tabLst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sz="2200" spc="75" dirty="0"/>
              <a:t>The</a:t>
            </a:r>
            <a:r>
              <a:rPr sz="2200" spc="-5" dirty="0"/>
              <a:t> </a:t>
            </a:r>
            <a:r>
              <a:rPr sz="2200" spc="90" dirty="0"/>
              <a:t>event</a:t>
            </a:r>
            <a:r>
              <a:rPr sz="2200" dirty="0"/>
              <a:t> </a:t>
            </a:r>
            <a:r>
              <a:rPr sz="2200" spc="140" dirty="0"/>
              <a:t>that</a:t>
            </a:r>
            <a:r>
              <a:rPr sz="2200" spc="5" dirty="0"/>
              <a:t> </a:t>
            </a:r>
            <a:r>
              <a:rPr sz="2200" spc="70" dirty="0"/>
              <a:t>occurs</a:t>
            </a:r>
            <a:r>
              <a:rPr sz="2200" spc="-5" dirty="0"/>
              <a:t> </a:t>
            </a:r>
            <a:r>
              <a:rPr sz="2200" spc="135" dirty="0"/>
              <a:t>the</a:t>
            </a:r>
            <a:r>
              <a:rPr sz="2200" dirty="0"/>
              <a:t> </a:t>
            </a:r>
            <a:r>
              <a:rPr sz="2200" spc="45" dirty="0"/>
              <a:t>first</a:t>
            </a:r>
            <a:r>
              <a:rPr sz="2200" spc="5" dirty="0"/>
              <a:t> </a:t>
            </a:r>
            <a:r>
              <a:rPr sz="2200" spc="110" dirty="0"/>
              <a:t>time</a:t>
            </a:r>
            <a:r>
              <a:rPr sz="2200" dirty="0"/>
              <a:t> </a:t>
            </a:r>
            <a:r>
              <a:rPr sz="2200" spc="75" dirty="0"/>
              <a:t>a</a:t>
            </a:r>
            <a:r>
              <a:rPr sz="2200" spc="-10" dirty="0"/>
              <a:t> </a:t>
            </a:r>
            <a:r>
              <a:rPr sz="2200" spc="75" dirty="0"/>
              <a:t>window</a:t>
            </a:r>
            <a:r>
              <a:rPr sz="2200" spc="-10" dirty="0"/>
              <a:t> </a:t>
            </a:r>
            <a:r>
              <a:rPr sz="2200" spc="20" dirty="0"/>
              <a:t>is</a:t>
            </a:r>
            <a:r>
              <a:rPr sz="2200" spc="-5" dirty="0"/>
              <a:t> </a:t>
            </a:r>
            <a:r>
              <a:rPr sz="2200" spc="114" dirty="0"/>
              <a:t>made  </a:t>
            </a:r>
            <a:r>
              <a:rPr sz="2200" spc="20" dirty="0"/>
              <a:t>visible.</a:t>
            </a:r>
            <a:endParaRPr sz="2200" dirty="0"/>
          </a:p>
          <a:p>
            <a:pPr marL="25400">
              <a:lnSpc>
                <a:spcPct val="100000"/>
              </a:lnSpc>
              <a:spcBef>
                <a:spcPts val="275"/>
              </a:spcBef>
            </a:pPr>
            <a:r>
              <a:rPr sz="2400" spc="45" dirty="0" smtClean="0">
                <a:solidFill>
                  <a:srgbClr val="FFFFFF"/>
                </a:solidFill>
              </a:rPr>
              <a:t>WINDOW_CLOSING</a:t>
            </a:r>
            <a:endParaRPr sz="2400" dirty="0">
              <a:latin typeface="UnDotum"/>
              <a:cs typeface="UnDotum"/>
            </a:endParaRPr>
          </a:p>
          <a:p>
            <a:pPr marL="665480" marR="337820" indent="-274320">
              <a:lnSpc>
                <a:spcPct val="90000"/>
              </a:lnSpc>
              <a:spcBef>
                <a:spcPts val="295"/>
              </a:spcBef>
              <a:buClr>
                <a:srgbClr val="D58F3C"/>
              </a:buClr>
              <a:buSzPct val="84090"/>
              <a:buFont typeface="UnDotum"/>
              <a:buChar char=""/>
              <a:tabLst>
                <a:tab pos="735330" algn="l"/>
              </a:tabLst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sz="2200" spc="75" dirty="0"/>
              <a:t>The </a:t>
            </a:r>
            <a:r>
              <a:rPr sz="2200" spc="90" dirty="0"/>
              <a:t>event </a:t>
            </a:r>
            <a:r>
              <a:rPr sz="2200" spc="140" dirty="0"/>
              <a:t>that </a:t>
            </a:r>
            <a:r>
              <a:rPr sz="2200" spc="70" dirty="0"/>
              <a:t>occurs </a:t>
            </a:r>
            <a:r>
              <a:rPr sz="2200" spc="50" dirty="0"/>
              <a:t>as </a:t>
            </a:r>
            <a:r>
              <a:rPr sz="2200" spc="75" dirty="0"/>
              <a:t>a </a:t>
            </a:r>
            <a:r>
              <a:rPr sz="2200" spc="85" dirty="0"/>
              <a:t>result </a:t>
            </a:r>
            <a:r>
              <a:rPr sz="2200" spc="15" dirty="0"/>
              <a:t>of </a:t>
            </a:r>
            <a:r>
              <a:rPr sz="2200" spc="135" dirty="0"/>
              <a:t>the </a:t>
            </a:r>
            <a:r>
              <a:rPr sz="2200" spc="40" dirty="0"/>
              <a:t>close </a:t>
            </a:r>
            <a:r>
              <a:rPr sz="2200" spc="75" dirty="0"/>
              <a:t>icon being  </a:t>
            </a:r>
            <a:r>
              <a:rPr sz="2200" spc="70" dirty="0"/>
              <a:t>selected</a:t>
            </a:r>
            <a:r>
              <a:rPr sz="2200" spc="-5" dirty="0"/>
              <a:t> </a:t>
            </a:r>
            <a:r>
              <a:rPr sz="2200" spc="95" dirty="0"/>
              <a:t>or</a:t>
            </a:r>
            <a:r>
              <a:rPr sz="2200" dirty="0"/>
              <a:t> </a:t>
            </a:r>
            <a:r>
              <a:rPr sz="2200" spc="25" dirty="0"/>
              <a:t>Close</a:t>
            </a:r>
            <a:r>
              <a:rPr sz="2200" spc="5" dirty="0"/>
              <a:t> </a:t>
            </a:r>
            <a:r>
              <a:rPr sz="2200" spc="75" dirty="0"/>
              <a:t>being</a:t>
            </a:r>
            <a:r>
              <a:rPr sz="2200" spc="5" dirty="0"/>
              <a:t> </a:t>
            </a:r>
            <a:r>
              <a:rPr sz="2200" spc="70" dirty="0"/>
              <a:t>selected</a:t>
            </a:r>
            <a:r>
              <a:rPr sz="2200" dirty="0"/>
              <a:t> </a:t>
            </a:r>
            <a:r>
              <a:rPr sz="2200" spc="80" dirty="0"/>
              <a:t>from</a:t>
            </a:r>
            <a:r>
              <a:rPr sz="2200" spc="5" dirty="0"/>
              <a:t> </a:t>
            </a:r>
            <a:r>
              <a:rPr sz="2200" spc="135" dirty="0"/>
              <a:t>the</a:t>
            </a:r>
            <a:r>
              <a:rPr sz="2200" spc="5" dirty="0"/>
              <a:t> </a:t>
            </a:r>
            <a:r>
              <a:rPr sz="2200" spc="25" dirty="0"/>
              <a:t>window’s</a:t>
            </a:r>
            <a:r>
              <a:rPr sz="2200" dirty="0"/>
              <a:t> </a:t>
            </a:r>
            <a:r>
              <a:rPr sz="2200" spc="70" dirty="0"/>
              <a:t>system  </a:t>
            </a:r>
            <a:r>
              <a:rPr sz="2200" spc="120" dirty="0"/>
              <a:t>menu.</a:t>
            </a:r>
            <a:endParaRPr sz="2200" dirty="0"/>
          </a:p>
          <a:p>
            <a:pPr marL="25400">
              <a:lnSpc>
                <a:spcPct val="100000"/>
              </a:lnSpc>
              <a:spcBef>
                <a:spcPts val="309"/>
              </a:spcBef>
            </a:pPr>
            <a:r>
              <a:rPr sz="2400" spc="45" dirty="0" smtClean="0">
                <a:solidFill>
                  <a:srgbClr val="FFFFFF"/>
                </a:solidFill>
              </a:rPr>
              <a:t>WINDOW_CLOSED</a:t>
            </a:r>
            <a:endParaRPr sz="2400" dirty="0">
              <a:latin typeface="UnDotum"/>
              <a:cs typeface="UnDotum"/>
            </a:endParaRPr>
          </a:p>
          <a:p>
            <a:pPr marL="665480" indent="-274320">
              <a:lnSpc>
                <a:spcPct val="100000"/>
              </a:lnSpc>
              <a:spcBef>
                <a:spcPts val="30"/>
              </a:spcBef>
              <a:buClr>
                <a:srgbClr val="D58F3C"/>
              </a:buClr>
              <a:buSzPct val="84090"/>
              <a:buFont typeface="UnDotum"/>
              <a:buChar char=""/>
              <a:tabLst>
                <a:tab pos="665480" algn="l"/>
              </a:tabLst>
            </a:pPr>
            <a:r>
              <a:rPr sz="2200" spc="75" dirty="0"/>
              <a:t>The</a:t>
            </a:r>
            <a:r>
              <a:rPr sz="2200" dirty="0"/>
              <a:t> </a:t>
            </a:r>
            <a:r>
              <a:rPr sz="2200" spc="85" dirty="0"/>
              <a:t>event</a:t>
            </a:r>
            <a:r>
              <a:rPr sz="2200" dirty="0"/>
              <a:t> </a:t>
            </a:r>
            <a:r>
              <a:rPr sz="2200" spc="140" dirty="0"/>
              <a:t>that</a:t>
            </a:r>
            <a:r>
              <a:rPr sz="2200" dirty="0"/>
              <a:t> </a:t>
            </a:r>
            <a:r>
              <a:rPr sz="2200" spc="70" dirty="0"/>
              <a:t>occurs</a:t>
            </a:r>
            <a:r>
              <a:rPr sz="2200" dirty="0"/>
              <a:t> </a:t>
            </a:r>
            <a:r>
              <a:rPr sz="2200" spc="105" dirty="0"/>
              <a:t>when</a:t>
            </a:r>
            <a:r>
              <a:rPr sz="2200" spc="5" dirty="0"/>
              <a:t> </a:t>
            </a:r>
            <a:r>
              <a:rPr sz="2200" spc="135" dirty="0"/>
              <a:t>the</a:t>
            </a:r>
            <a:r>
              <a:rPr sz="2200" dirty="0"/>
              <a:t> </a:t>
            </a:r>
            <a:r>
              <a:rPr sz="2200" spc="70" dirty="0"/>
              <a:t>window</a:t>
            </a:r>
            <a:r>
              <a:rPr sz="2200" dirty="0"/>
              <a:t> </a:t>
            </a:r>
            <a:r>
              <a:rPr sz="2200" spc="90" dirty="0"/>
              <a:t>has</a:t>
            </a:r>
            <a:r>
              <a:rPr sz="2200" spc="-5" dirty="0"/>
              <a:t> </a:t>
            </a:r>
            <a:r>
              <a:rPr sz="2200" spc="110" dirty="0"/>
              <a:t>been</a:t>
            </a:r>
            <a:r>
              <a:rPr sz="2200" spc="5" dirty="0"/>
              <a:t> </a:t>
            </a:r>
            <a:r>
              <a:rPr sz="2200" spc="50" dirty="0"/>
              <a:t>closed.</a:t>
            </a:r>
            <a:endParaRPr sz="2200" dirty="0"/>
          </a:p>
          <a:p>
            <a:pPr marL="25400">
              <a:lnSpc>
                <a:spcPct val="100000"/>
              </a:lnSpc>
              <a:spcBef>
                <a:spcPts val="300"/>
              </a:spcBef>
            </a:pPr>
            <a:r>
              <a:rPr sz="2400" spc="20" dirty="0" smtClean="0">
                <a:solidFill>
                  <a:srgbClr val="FFFFFF"/>
                </a:solidFill>
              </a:rPr>
              <a:t>WINDOW_ACTIVATED</a:t>
            </a:r>
            <a:endParaRPr sz="2400" dirty="0">
              <a:latin typeface="UnDotum"/>
              <a:cs typeface="UnDotum"/>
            </a:endParaRPr>
          </a:p>
          <a:p>
            <a:pPr marL="665480" marR="17780" indent="-274320">
              <a:lnSpc>
                <a:spcPct val="89900"/>
              </a:lnSpc>
              <a:spcBef>
                <a:spcPts val="295"/>
              </a:spcBef>
              <a:buClr>
                <a:srgbClr val="D58F3C"/>
              </a:buClr>
              <a:buSzPct val="84090"/>
              <a:buFont typeface="UnDotum"/>
              <a:buChar char=""/>
              <a:tabLst>
                <a:tab pos="665480" algn="l"/>
              </a:tabLst>
            </a:pPr>
            <a:r>
              <a:rPr sz="2200" spc="75" dirty="0"/>
              <a:t>The </a:t>
            </a:r>
            <a:r>
              <a:rPr sz="2200" spc="85" dirty="0"/>
              <a:t>event </a:t>
            </a:r>
            <a:r>
              <a:rPr sz="2200" spc="140" dirty="0"/>
              <a:t>that </a:t>
            </a:r>
            <a:r>
              <a:rPr sz="2200" spc="70" dirty="0"/>
              <a:t>occurs </a:t>
            </a:r>
            <a:r>
              <a:rPr sz="2200" spc="105" dirty="0"/>
              <a:t>when </a:t>
            </a:r>
            <a:r>
              <a:rPr sz="2200" spc="135" dirty="0"/>
              <a:t>the </a:t>
            </a:r>
            <a:r>
              <a:rPr sz="2200" spc="70" dirty="0"/>
              <a:t>window </a:t>
            </a:r>
            <a:r>
              <a:rPr sz="2200" spc="20" dirty="0"/>
              <a:t>is </a:t>
            </a:r>
            <a:r>
              <a:rPr sz="2200" spc="65" dirty="0" smtClean="0"/>
              <a:t>activated  </a:t>
            </a:r>
            <a:r>
              <a:rPr sz="2200" spc="90" dirty="0"/>
              <a:t>obtains </a:t>
            </a:r>
            <a:r>
              <a:rPr sz="2200" spc="135" dirty="0"/>
              <a:t>the </a:t>
            </a:r>
            <a:r>
              <a:rPr sz="2200" spc="40" dirty="0"/>
              <a:t>focus, </a:t>
            </a:r>
            <a:r>
              <a:rPr sz="2200" spc="95" dirty="0"/>
              <a:t>in </a:t>
            </a:r>
            <a:r>
              <a:rPr sz="2200" spc="120" dirty="0"/>
              <a:t>other </a:t>
            </a:r>
            <a:r>
              <a:rPr sz="2200" spc="60" dirty="0"/>
              <a:t>words. </a:t>
            </a:r>
            <a:r>
              <a:rPr sz="2200" spc="145" dirty="0"/>
              <a:t>When </a:t>
            </a:r>
            <a:r>
              <a:rPr sz="2200" spc="120" dirty="0"/>
              <a:t>another </a:t>
            </a:r>
            <a:r>
              <a:rPr sz="2200" spc="-5" dirty="0"/>
              <a:t>GUI  </a:t>
            </a:r>
            <a:r>
              <a:rPr sz="2200" spc="120" dirty="0"/>
              <a:t>component</a:t>
            </a:r>
            <a:r>
              <a:rPr sz="2200" dirty="0"/>
              <a:t> </a:t>
            </a:r>
            <a:r>
              <a:rPr sz="2200" spc="85" dirty="0"/>
              <a:t>has</a:t>
            </a:r>
            <a:r>
              <a:rPr sz="2200" spc="-5" dirty="0"/>
              <a:t> </a:t>
            </a:r>
            <a:r>
              <a:rPr sz="2200" spc="135" dirty="0"/>
              <a:t>the</a:t>
            </a:r>
            <a:r>
              <a:rPr sz="2200" dirty="0"/>
              <a:t> </a:t>
            </a:r>
            <a:r>
              <a:rPr sz="2200" spc="45" dirty="0"/>
              <a:t>focus,you</a:t>
            </a:r>
            <a:r>
              <a:rPr sz="2200" spc="-5" dirty="0"/>
              <a:t> </a:t>
            </a:r>
            <a:r>
              <a:rPr sz="2200" spc="80" dirty="0"/>
              <a:t>could</a:t>
            </a:r>
            <a:r>
              <a:rPr sz="2200" dirty="0"/>
              <a:t> </a:t>
            </a:r>
            <a:r>
              <a:rPr sz="2200" spc="105" dirty="0"/>
              <a:t>make</a:t>
            </a:r>
            <a:r>
              <a:rPr sz="2200" spc="-5" dirty="0"/>
              <a:t> </a:t>
            </a:r>
            <a:r>
              <a:rPr sz="2200" spc="135" dirty="0"/>
              <a:t>the</a:t>
            </a:r>
            <a:r>
              <a:rPr sz="2200" spc="-5" dirty="0"/>
              <a:t> </a:t>
            </a:r>
            <a:r>
              <a:rPr sz="2200" spc="75" dirty="0"/>
              <a:t>window</a:t>
            </a:r>
            <a:r>
              <a:rPr sz="2200" dirty="0"/>
              <a:t> </a:t>
            </a:r>
            <a:r>
              <a:rPr sz="2200" spc="105" dirty="0"/>
              <a:t>obtain  </a:t>
            </a:r>
            <a:r>
              <a:rPr sz="2200" spc="135" dirty="0"/>
              <a:t>the </a:t>
            </a:r>
            <a:r>
              <a:rPr sz="2200" spc="45" dirty="0"/>
              <a:t>focus </a:t>
            </a:r>
            <a:r>
              <a:rPr sz="2200" spc="40" dirty="0"/>
              <a:t>by clicking </a:t>
            </a:r>
            <a:r>
              <a:rPr sz="2200" spc="130" dirty="0"/>
              <a:t>on</a:t>
            </a:r>
            <a:r>
              <a:rPr sz="2200" spc="-345" dirty="0"/>
              <a:t> </a:t>
            </a:r>
            <a:r>
              <a:rPr sz="2200" spc="60" dirty="0"/>
              <a:t>it, </a:t>
            </a:r>
            <a:r>
              <a:rPr sz="2200" spc="45" dirty="0"/>
              <a:t>for</a:t>
            </a:r>
            <a:endParaRPr sz="2200" dirty="0"/>
          </a:p>
        </p:txBody>
      </p:sp>
      <p:sp>
        <p:nvSpPr>
          <p:cNvPr id="4" name="object 4"/>
          <p:cNvSpPr/>
          <p:nvPr/>
        </p:nvSpPr>
        <p:spPr>
          <a:xfrm>
            <a:off x="255270" y="24129"/>
            <a:ext cx="8437880" cy="1353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5A3AA27A710F4FB0ACC4A0987CBA4E" ma:contentTypeVersion="4" ma:contentTypeDescription="Create a new document." ma:contentTypeScope="" ma:versionID="267ab3038c3cf76ba0a8168e3c04a305">
  <xsd:schema xmlns:xsd="http://www.w3.org/2001/XMLSchema" xmlns:xs="http://www.w3.org/2001/XMLSchema" xmlns:p="http://schemas.microsoft.com/office/2006/metadata/properties" xmlns:ns2="ae584225-b5de-44d7-8d08-a4d67ea8f615" targetNamespace="http://schemas.microsoft.com/office/2006/metadata/properties" ma:root="true" ma:fieldsID="4b3c2751a8970d961f49eb6a2b4a9a19" ns2:_="">
    <xsd:import namespace="ae584225-b5de-44d7-8d08-a4d67ea8f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584225-b5de-44d7-8d08-a4d67ea8f6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5CB3FF-5775-4169-A559-76718FDC5ECC}"/>
</file>

<file path=customXml/itemProps2.xml><?xml version="1.0" encoding="utf-8"?>
<ds:datastoreItem xmlns:ds="http://schemas.openxmlformats.org/officeDocument/2006/customXml" ds:itemID="{1F9A1C4B-96DF-4514-9936-0054571D7141}"/>
</file>

<file path=customXml/itemProps3.xml><?xml version="1.0" encoding="utf-8"?>
<ds:datastoreItem xmlns:ds="http://schemas.openxmlformats.org/officeDocument/2006/customXml" ds:itemID="{794AA662-CF99-4050-ADE3-FEB21B5D92C8}"/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32</TotalTime>
  <Words>641</Words>
  <Application>Microsoft Office PowerPoint</Application>
  <PresentationFormat>On-screen Show (4:3)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Corbel</vt:lpstr>
      <vt:lpstr>Georgia</vt:lpstr>
      <vt:lpstr>Times New Roman</vt:lpstr>
      <vt:lpstr>UnDotum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WINDOW_OPENED</vt:lpstr>
      <vt:lpstr>WINDOW_DEACTIVATED</vt:lpstr>
      <vt:lpstr>PowerPoint Presentation</vt:lpstr>
      <vt:lpstr>processEvent(AWTEvent e)</vt:lpstr>
      <vt:lpstr>processMouseEvent(MouseEvent e)</vt:lpstr>
      <vt:lpstr>PowerPoint Presentation</vt:lpstr>
      <vt:lpstr>PowerPoint Presentation</vt:lpstr>
      <vt:lpstr>PowerPoint Presentation</vt:lpstr>
      <vt:lpstr>PowerPoint Presentation</vt:lpstr>
      <vt:lpstr>The MouseMotionListener Interface</vt:lpstr>
      <vt:lpstr>The KeyListener Interface</vt:lpstr>
      <vt:lpstr>PowerPoint Presentation</vt:lpstr>
      <vt:lpstr>PowerPoint Presentation</vt:lpstr>
      <vt:lpstr>Semantic Event Listeners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rajiv shah</cp:lastModifiedBy>
  <cp:revision>11</cp:revision>
  <dcterms:created xsi:type="dcterms:W3CDTF">2020-02-19T15:39:52Z</dcterms:created>
  <dcterms:modified xsi:type="dcterms:W3CDTF">2020-02-20T05:41:57Z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2015-01-21T00:00:00Z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2020-02-19T00:00:00Z</vt:filetime>
  </property>
  <property fmtid="{D5CDD505-2E9C-101B-9397-08002B2CF9AE}" pid="5" name="ContentTypeId">
    <vt:lpwstr>0x010100CE5A3AA27A710F4FB0ACC4A0987CBA4E</vt:lpwstr>
  </property>
</Properties>
</file>